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81" r:id="rId20"/>
    <p:sldId id="291" r:id="rId21"/>
    <p:sldId id="274" r:id="rId22"/>
    <p:sldId id="275" r:id="rId23"/>
    <p:sldId id="276" r:id="rId24"/>
    <p:sldId id="277" r:id="rId25"/>
    <p:sldId id="278" r:id="rId26"/>
    <p:sldId id="279" r:id="rId27"/>
    <p:sldId id="290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80" r:id="rId36"/>
    <p:sldId id="29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4858D-F1D8-4E09-B8C7-80189A9F1811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</dgm:pt>
    <dgm:pt modelId="{0F98BF67-1D7C-4EDD-A9F1-8A925902BFE9}">
      <dgm:prSet phldrT="[Текст]" custT="1"/>
      <dgm:spPr/>
      <dgm:t>
        <a:bodyPr/>
        <a:lstStyle/>
        <a:p>
          <a:r>
            <a:rPr lang="ru-RU" sz="4000" b="1" dirty="0" smtClean="0"/>
            <a:t>Белки</a:t>
          </a:r>
          <a:endParaRPr lang="ru-RU" sz="4000" b="1" dirty="0"/>
        </a:p>
      </dgm:t>
    </dgm:pt>
    <dgm:pt modelId="{0F70F500-02BC-444D-AA06-A2099D02D152}" type="parTrans" cxnId="{5CED774F-0235-4FC6-B3CB-176E8E6900D6}">
      <dgm:prSet/>
      <dgm:spPr/>
      <dgm:t>
        <a:bodyPr/>
        <a:lstStyle/>
        <a:p>
          <a:endParaRPr lang="ru-RU"/>
        </a:p>
      </dgm:t>
    </dgm:pt>
    <dgm:pt modelId="{C8CCD9EF-A24B-4CE2-B60C-8E0FCCBE496B}" type="sibTrans" cxnId="{5CED774F-0235-4FC6-B3CB-176E8E6900D6}">
      <dgm:prSet/>
      <dgm:spPr/>
      <dgm:t>
        <a:bodyPr/>
        <a:lstStyle/>
        <a:p>
          <a:endParaRPr lang="ru-RU"/>
        </a:p>
      </dgm:t>
    </dgm:pt>
    <dgm:pt modelId="{FD713B73-F35A-4D49-8E83-3F7B6DA6631B}">
      <dgm:prSet phldrT="[Текст]" custT="1"/>
      <dgm:spPr/>
      <dgm:t>
        <a:bodyPr/>
        <a:lstStyle/>
        <a:p>
          <a:r>
            <a:rPr lang="ru-RU" sz="3600" b="1" dirty="0" smtClean="0"/>
            <a:t>Жиры</a:t>
          </a:r>
          <a:endParaRPr lang="ru-RU" sz="3600" b="1" dirty="0"/>
        </a:p>
      </dgm:t>
    </dgm:pt>
    <dgm:pt modelId="{8559E397-BBDE-46F8-A62E-3D65A5C45D98}" type="parTrans" cxnId="{AB714866-1640-4E1F-819B-5083F20282F1}">
      <dgm:prSet/>
      <dgm:spPr/>
      <dgm:t>
        <a:bodyPr/>
        <a:lstStyle/>
        <a:p>
          <a:endParaRPr lang="ru-RU"/>
        </a:p>
      </dgm:t>
    </dgm:pt>
    <dgm:pt modelId="{24A811A7-210A-4DE3-89E0-AB6AACED62E4}" type="sibTrans" cxnId="{AB714866-1640-4E1F-819B-5083F20282F1}">
      <dgm:prSet/>
      <dgm:spPr/>
      <dgm:t>
        <a:bodyPr/>
        <a:lstStyle/>
        <a:p>
          <a:endParaRPr lang="ru-RU"/>
        </a:p>
      </dgm:t>
    </dgm:pt>
    <dgm:pt modelId="{519C3BA4-4378-4AC0-9199-D23C8708CB52}">
      <dgm:prSet phldrT="[Текст]" custT="1"/>
      <dgm:spPr/>
      <dgm:t>
        <a:bodyPr/>
        <a:lstStyle/>
        <a:p>
          <a:endParaRPr lang="ru-RU" sz="2000" b="1" dirty="0"/>
        </a:p>
      </dgm:t>
    </dgm:pt>
    <dgm:pt modelId="{EB8CC78D-1EA6-4B6E-9942-320C50754C08}" type="parTrans" cxnId="{0D094AC8-A980-4836-A21C-0573F8F67AB7}">
      <dgm:prSet/>
      <dgm:spPr/>
      <dgm:t>
        <a:bodyPr/>
        <a:lstStyle/>
        <a:p>
          <a:endParaRPr lang="ru-RU"/>
        </a:p>
      </dgm:t>
    </dgm:pt>
    <dgm:pt modelId="{9BB30FD6-1EEC-4477-95A7-E46ECCEFD4F9}" type="sibTrans" cxnId="{0D094AC8-A980-4836-A21C-0573F8F67AB7}">
      <dgm:prSet/>
      <dgm:spPr/>
      <dgm:t>
        <a:bodyPr/>
        <a:lstStyle/>
        <a:p>
          <a:endParaRPr lang="ru-RU"/>
        </a:p>
      </dgm:t>
    </dgm:pt>
    <dgm:pt modelId="{41D2C26B-68C5-4326-8D15-815EABF520CF}" type="pres">
      <dgm:prSet presAssocID="{FCA4858D-F1D8-4E09-B8C7-80189A9F1811}" presName="compositeShape" presStyleCnt="0">
        <dgm:presLayoutVars>
          <dgm:chMax val="7"/>
          <dgm:dir/>
          <dgm:resizeHandles val="exact"/>
        </dgm:presLayoutVars>
      </dgm:prSet>
      <dgm:spPr/>
    </dgm:pt>
    <dgm:pt modelId="{0C410D08-A569-45C4-9C07-F55CA952A964}" type="pres">
      <dgm:prSet presAssocID="{0F98BF67-1D7C-4EDD-A9F1-8A925902BFE9}" presName="circ1" presStyleLbl="vennNode1" presStyleIdx="0" presStyleCnt="3"/>
      <dgm:spPr/>
      <dgm:t>
        <a:bodyPr/>
        <a:lstStyle/>
        <a:p>
          <a:endParaRPr lang="ru-RU"/>
        </a:p>
      </dgm:t>
    </dgm:pt>
    <dgm:pt modelId="{79C131F7-7469-4A9E-A585-B78AF292F786}" type="pres">
      <dgm:prSet presAssocID="{0F98BF67-1D7C-4EDD-A9F1-8A925902BF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84461-A59D-4C30-A4EA-73C114344452}" type="pres">
      <dgm:prSet presAssocID="{FD713B73-F35A-4D49-8E83-3F7B6DA6631B}" presName="circ2" presStyleLbl="vennNode1" presStyleIdx="1" presStyleCnt="3"/>
      <dgm:spPr/>
      <dgm:t>
        <a:bodyPr/>
        <a:lstStyle/>
        <a:p>
          <a:endParaRPr lang="ru-RU"/>
        </a:p>
      </dgm:t>
    </dgm:pt>
    <dgm:pt modelId="{95BFAD94-B03F-4224-87C2-181CBAEA56EA}" type="pres">
      <dgm:prSet presAssocID="{FD713B73-F35A-4D49-8E83-3F7B6DA663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A9456-E23D-4E5A-A3AF-510D34700974}" type="pres">
      <dgm:prSet presAssocID="{519C3BA4-4378-4AC0-9199-D23C8708CB52}" presName="circ3" presStyleLbl="vennNode1" presStyleIdx="2" presStyleCnt="3"/>
      <dgm:spPr/>
      <dgm:t>
        <a:bodyPr/>
        <a:lstStyle/>
        <a:p>
          <a:endParaRPr lang="ru-RU"/>
        </a:p>
      </dgm:t>
    </dgm:pt>
    <dgm:pt modelId="{78062184-4C55-4717-84C6-54F80AB7B96D}" type="pres">
      <dgm:prSet presAssocID="{519C3BA4-4378-4AC0-9199-D23C8708CB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B2CCF-2AB9-4329-A38F-D8EFDBB6116B}" type="presOf" srcId="{0F98BF67-1D7C-4EDD-A9F1-8A925902BFE9}" destId="{79C131F7-7469-4A9E-A585-B78AF292F786}" srcOrd="1" destOrd="0" presId="urn:microsoft.com/office/officeart/2005/8/layout/venn1"/>
    <dgm:cxn modelId="{5CED774F-0235-4FC6-B3CB-176E8E6900D6}" srcId="{FCA4858D-F1D8-4E09-B8C7-80189A9F1811}" destId="{0F98BF67-1D7C-4EDD-A9F1-8A925902BFE9}" srcOrd="0" destOrd="0" parTransId="{0F70F500-02BC-444D-AA06-A2099D02D152}" sibTransId="{C8CCD9EF-A24B-4CE2-B60C-8E0FCCBE496B}"/>
    <dgm:cxn modelId="{8F50C6B3-F3C4-4DC9-860E-8A2A4CD98C01}" type="presOf" srcId="{519C3BA4-4378-4AC0-9199-D23C8708CB52}" destId="{4EEA9456-E23D-4E5A-A3AF-510D34700974}" srcOrd="0" destOrd="0" presId="urn:microsoft.com/office/officeart/2005/8/layout/venn1"/>
    <dgm:cxn modelId="{0D094AC8-A980-4836-A21C-0573F8F67AB7}" srcId="{FCA4858D-F1D8-4E09-B8C7-80189A9F1811}" destId="{519C3BA4-4378-4AC0-9199-D23C8708CB52}" srcOrd="2" destOrd="0" parTransId="{EB8CC78D-1EA6-4B6E-9942-320C50754C08}" sibTransId="{9BB30FD6-1EEC-4477-95A7-E46ECCEFD4F9}"/>
    <dgm:cxn modelId="{CBA46AC6-FD6F-4E37-803C-1FF30B101956}" type="presOf" srcId="{FCA4858D-F1D8-4E09-B8C7-80189A9F1811}" destId="{41D2C26B-68C5-4326-8D15-815EABF520CF}" srcOrd="0" destOrd="0" presId="urn:microsoft.com/office/officeart/2005/8/layout/venn1"/>
    <dgm:cxn modelId="{AA20D705-0E50-48E6-8095-5529618CE043}" type="presOf" srcId="{0F98BF67-1D7C-4EDD-A9F1-8A925902BFE9}" destId="{0C410D08-A569-45C4-9C07-F55CA952A964}" srcOrd="0" destOrd="0" presId="urn:microsoft.com/office/officeart/2005/8/layout/venn1"/>
    <dgm:cxn modelId="{AB714866-1640-4E1F-819B-5083F20282F1}" srcId="{FCA4858D-F1D8-4E09-B8C7-80189A9F1811}" destId="{FD713B73-F35A-4D49-8E83-3F7B6DA6631B}" srcOrd="1" destOrd="0" parTransId="{8559E397-BBDE-46F8-A62E-3D65A5C45D98}" sibTransId="{24A811A7-210A-4DE3-89E0-AB6AACED62E4}"/>
    <dgm:cxn modelId="{2C548D7A-0707-4786-AC7A-0CA542AD87C2}" type="presOf" srcId="{FD713B73-F35A-4D49-8E83-3F7B6DA6631B}" destId="{A5F84461-A59D-4C30-A4EA-73C114344452}" srcOrd="0" destOrd="0" presId="urn:microsoft.com/office/officeart/2005/8/layout/venn1"/>
    <dgm:cxn modelId="{66B98F6E-9BC3-4263-8CB0-8513C497C489}" type="presOf" srcId="{FD713B73-F35A-4D49-8E83-3F7B6DA6631B}" destId="{95BFAD94-B03F-4224-87C2-181CBAEA56EA}" srcOrd="1" destOrd="0" presId="urn:microsoft.com/office/officeart/2005/8/layout/venn1"/>
    <dgm:cxn modelId="{B23894FB-3065-42FD-B595-B4BD3EC4620D}" type="presOf" srcId="{519C3BA4-4378-4AC0-9199-D23C8708CB52}" destId="{78062184-4C55-4717-84C6-54F80AB7B96D}" srcOrd="1" destOrd="0" presId="urn:microsoft.com/office/officeart/2005/8/layout/venn1"/>
    <dgm:cxn modelId="{AE17BD31-8C23-4F15-A8A1-76FAD346AAC3}" type="presParOf" srcId="{41D2C26B-68C5-4326-8D15-815EABF520CF}" destId="{0C410D08-A569-45C4-9C07-F55CA952A964}" srcOrd="0" destOrd="0" presId="urn:microsoft.com/office/officeart/2005/8/layout/venn1"/>
    <dgm:cxn modelId="{EEB0CD63-4F32-4038-A2FD-C88FFCED948E}" type="presParOf" srcId="{41D2C26B-68C5-4326-8D15-815EABF520CF}" destId="{79C131F7-7469-4A9E-A585-B78AF292F786}" srcOrd="1" destOrd="0" presId="urn:microsoft.com/office/officeart/2005/8/layout/venn1"/>
    <dgm:cxn modelId="{D0CFEF73-18E1-4535-80A5-4BC622141933}" type="presParOf" srcId="{41D2C26B-68C5-4326-8D15-815EABF520CF}" destId="{A5F84461-A59D-4C30-A4EA-73C114344452}" srcOrd="2" destOrd="0" presId="urn:microsoft.com/office/officeart/2005/8/layout/venn1"/>
    <dgm:cxn modelId="{6AAF0EF1-0E47-431A-AF34-9632DFAD34B8}" type="presParOf" srcId="{41D2C26B-68C5-4326-8D15-815EABF520CF}" destId="{95BFAD94-B03F-4224-87C2-181CBAEA56EA}" srcOrd="3" destOrd="0" presId="urn:microsoft.com/office/officeart/2005/8/layout/venn1"/>
    <dgm:cxn modelId="{C1F6BCA5-766C-40D6-847F-270F2481F4C9}" type="presParOf" srcId="{41D2C26B-68C5-4326-8D15-815EABF520CF}" destId="{4EEA9456-E23D-4E5A-A3AF-510D34700974}" srcOrd="4" destOrd="0" presId="urn:microsoft.com/office/officeart/2005/8/layout/venn1"/>
    <dgm:cxn modelId="{85966124-9618-4D17-9748-FD187AC694F5}" type="presParOf" srcId="{41D2C26B-68C5-4326-8D15-815EABF520CF}" destId="{78062184-4C55-4717-84C6-54F80AB7B96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10D08-A569-45C4-9C07-F55CA952A96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Белки</a:t>
          </a:r>
          <a:endParaRPr lang="ru-RU" sz="4000" b="1" kern="1200" dirty="0"/>
        </a:p>
      </dsp:txBody>
      <dsp:txXfrm>
        <a:off x="2153920" y="477519"/>
        <a:ext cx="1788160" cy="1097280"/>
      </dsp:txXfrm>
    </dsp:sp>
    <dsp:sp modelId="{A5F84461-A59D-4C30-A4EA-73C11434445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-4135930"/>
            <a:satOff val="23223"/>
            <a:lumOff val="-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Жиры</a:t>
          </a:r>
          <a:endParaRPr lang="ru-RU" sz="3600" b="1" kern="1200" dirty="0"/>
        </a:p>
      </dsp:txBody>
      <dsp:txXfrm>
        <a:off x="3454400" y="2204720"/>
        <a:ext cx="1463040" cy="1341120"/>
      </dsp:txXfrm>
    </dsp:sp>
    <dsp:sp modelId="{4EEA9456-E23D-4E5A-A3AF-510D34700974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-8271860"/>
            <a:satOff val="46445"/>
            <a:lumOff val="-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611188" y="981075"/>
            <a:ext cx="7920037" cy="4032250"/>
          </a:xfrm>
          <a:prstGeom prst="cloudCallout">
            <a:avLst>
              <a:gd name="adj1" fmla="val -49981"/>
              <a:gd name="adj2" fmla="val 72718"/>
            </a:avLst>
          </a:prstGeom>
          <a:solidFill>
            <a:schemeClr val="bg1"/>
          </a:solidFill>
          <a:ln w="317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3808" name="Picture 16" descr="strawberry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"/>
          <a:stretch>
            <a:fillRect/>
          </a:stretch>
        </p:blipFill>
        <p:spPr bwMode="auto">
          <a:xfrm>
            <a:off x="7380288" y="4149725"/>
            <a:ext cx="1762125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strawberry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341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C04187-0DA6-44B9-B949-052F48B8E8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>
            <a:off x="395288" y="2276475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 rot="10800000">
            <a:off x="8532813" y="2276475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3429000"/>
            <a:ext cx="6513513" cy="15621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71550" y="1482725"/>
            <a:ext cx="7345363" cy="1730375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20067-3677-4B9F-A082-D3309F965C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6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19E0-9384-456F-BF70-E5D81D2E3C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2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E698-3146-40B6-91B1-6EF892DB42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1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A98F8-C9EC-4010-B866-0396BD507E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8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4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1388" y="1600200"/>
            <a:ext cx="41417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69CD-B01C-4D2A-B8FE-8005E1B6DD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3713-14BC-4F72-9EDF-7C92FA85CF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A48CF-816A-405C-946D-BBA27C2B6A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5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C068F-4588-449F-AE8E-D6D3D8CFC8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2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D1D28-1158-477C-A4F0-63DAA320C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5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F9BC-73DD-41A2-9127-666795C44C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6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900113" y="0"/>
            <a:ext cx="2376487" cy="6858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35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863DCA-D416-4BBE-80A5-02032BFC33B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4" name="Picture 10" descr="strawberry_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/>
          <a:stretch>
            <a:fillRect/>
          </a:stretch>
        </p:blipFill>
        <p:spPr bwMode="auto">
          <a:xfrm>
            <a:off x="6862763" y="-9525"/>
            <a:ext cx="2281237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435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1.wdp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916832"/>
            <a:ext cx="7345363" cy="1730375"/>
          </a:xfrm>
        </p:spPr>
        <p:txBody>
          <a:bodyPr/>
          <a:lstStyle/>
          <a:p>
            <a:r>
              <a:rPr lang="ru-RU" dirty="0" smtClean="0"/>
              <a:t>Сахарный диабет. Профилактика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6009460"/>
            <a:ext cx="6513513" cy="1058044"/>
          </a:xfrm>
        </p:spPr>
        <p:txBody>
          <a:bodyPr/>
          <a:lstStyle/>
          <a:p>
            <a:r>
              <a:rPr lang="ru-RU" sz="1800" dirty="0" smtClean="0"/>
              <a:t>2018 </a:t>
            </a:r>
            <a:r>
              <a:rPr lang="ru-RU" sz="1800" dirty="0" smtClean="0"/>
              <a:t>год</a:t>
            </a:r>
            <a:endParaRPr lang="ru-RU" sz="1800" dirty="0" smtClean="0"/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9512" y="4267912"/>
            <a:ext cx="2232248" cy="227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Сахарный диабет 1 типа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94" y="1772815"/>
            <a:ext cx="7918506" cy="498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ахарный диабет 2 типа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29711" y="1844824"/>
            <a:ext cx="7518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Чаще в возрасте старше 40 лет;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Чаще у лиц, имеющих избыточную массу тела или ожирение;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Начало постепенное, незаметное.</a:t>
            </a:r>
            <a:r>
              <a:rPr lang="ru-RU" sz="2000" dirty="0"/>
              <a:t> </a:t>
            </a:r>
            <a:r>
              <a:rPr lang="ru-RU" sz="2000" dirty="0" smtClean="0"/>
              <a:t>Признаки: слабость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утомляемость</a:t>
            </a:r>
            <a:r>
              <a:rPr lang="ru-RU" sz="2000" dirty="0"/>
              <a:t>, </a:t>
            </a:r>
            <a:r>
              <a:rPr lang="ru-RU" sz="2000" dirty="0" smtClean="0"/>
              <a:t>жажда</a:t>
            </a:r>
            <a:r>
              <a:rPr lang="ru-RU" sz="2000" dirty="0"/>
              <a:t>, </a:t>
            </a:r>
            <a:r>
              <a:rPr lang="ru-RU" sz="2000" dirty="0" smtClean="0"/>
              <a:t>сухость </a:t>
            </a:r>
            <a:r>
              <a:rPr lang="ru-RU" sz="2000" dirty="0"/>
              <a:t>во рту, </a:t>
            </a:r>
            <a:r>
              <a:rPr lang="ru-RU" sz="2000" dirty="0" smtClean="0"/>
              <a:t>зуд, </a:t>
            </a:r>
            <a:r>
              <a:rPr lang="ru-RU" sz="2000" dirty="0"/>
              <a:t>частое мочеиспускание, </a:t>
            </a:r>
            <a:r>
              <a:rPr lang="ru-RU" sz="2000" dirty="0" smtClean="0"/>
              <a:t>склонность </a:t>
            </a:r>
            <a:r>
              <a:rPr lang="ru-RU" sz="2000" dirty="0" smtClean="0"/>
              <a:t>к инфекционным заболеваниям, плохое заживление ран, </a:t>
            </a:r>
            <a:r>
              <a:rPr lang="ru-RU" sz="2000" dirty="0" smtClean="0"/>
              <a:t>потеря </a:t>
            </a:r>
            <a:r>
              <a:rPr lang="ru-RU" sz="2000" dirty="0" smtClean="0"/>
              <a:t>чувствительности.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50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ахарный диабет 2 типа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1" y="1841750"/>
            <a:ext cx="8116909" cy="501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2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Гликемия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6" y="1772816"/>
            <a:ext cx="7177135" cy="488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4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Норма глюкозы в крови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702192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Нормальный уровень глюкозы в крови, взятой из пальца: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в цельной крови:</a:t>
            </a:r>
          </a:p>
          <a:p>
            <a:r>
              <a:rPr lang="ru-RU" sz="2000" b="1" dirty="0" smtClean="0"/>
              <a:t>натощак</a:t>
            </a:r>
            <a:r>
              <a:rPr lang="ru-RU" sz="2000" dirty="0" smtClean="0"/>
              <a:t> 3,3-5,5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</a:t>
            </a:r>
          </a:p>
          <a:p>
            <a:r>
              <a:rPr lang="ru-RU" sz="2000" b="1" dirty="0" smtClean="0"/>
              <a:t>через 2 часа после еды </a:t>
            </a:r>
            <a:r>
              <a:rPr lang="ru-RU" sz="2000" dirty="0" smtClean="0"/>
              <a:t>до 7,8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в плазме крови:</a:t>
            </a:r>
          </a:p>
          <a:p>
            <a:r>
              <a:rPr lang="ru-RU" sz="2000" b="1" dirty="0"/>
              <a:t>натощак</a:t>
            </a:r>
            <a:r>
              <a:rPr lang="ru-RU" sz="2000" dirty="0"/>
              <a:t> </a:t>
            </a:r>
            <a:r>
              <a:rPr lang="ru-RU" sz="2000" dirty="0" smtClean="0"/>
              <a:t>до 6,1  </a:t>
            </a:r>
            <a:r>
              <a:rPr lang="ru-RU" sz="2000" dirty="0" err="1"/>
              <a:t>ммоль</a:t>
            </a:r>
            <a:r>
              <a:rPr lang="ru-RU" sz="2000" dirty="0"/>
              <a:t>/л</a:t>
            </a:r>
          </a:p>
          <a:p>
            <a:r>
              <a:rPr lang="ru-RU" sz="2000" b="1" dirty="0"/>
              <a:t>через 2 часа после еды </a:t>
            </a:r>
            <a:r>
              <a:rPr lang="ru-RU" sz="2000" dirty="0"/>
              <a:t>до 7,8 </a:t>
            </a:r>
            <a:r>
              <a:rPr lang="ru-RU" sz="2000" dirty="0" err="1"/>
              <a:t>ммоль</a:t>
            </a:r>
            <a:r>
              <a:rPr lang="ru-RU" sz="2000" dirty="0"/>
              <a:t>/л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3" y="4671063"/>
            <a:ext cx="3360415" cy="21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35975" cy="1143000"/>
          </a:xfrm>
        </p:spPr>
        <p:txBody>
          <a:bodyPr/>
          <a:lstStyle/>
          <a:p>
            <a:r>
              <a:rPr lang="ru-RU" sz="3200" b="1" dirty="0" smtClean="0"/>
              <a:t>Зачем лечить </a:t>
            </a:r>
            <a:br>
              <a:rPr lang="ru-RU" sz="3200" b="1" dirty="0" smtClean="0"/>
            </a:br>
            <a:r>
              <a:rPr lang="ru-RU" sz="3200" b="1" dirty="0" smtClean="0"/>
              <a:t>Сахарный диабет?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696889"/>
            <a:ext cx="67653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Осложнения сахарного </a:t>
            </a:r>
            <a:r>
              <a:rPr lang="ru-RU" sz="2800" dirty="0" smtClean="0"/>
              <a:t>диабета</a:t>
            </a:r>
          </a:p>
          <a:p>
            <a:endParaRPr lang="ru-RU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Ухудшение качества </a:t>
            </a:r>
            <a:r>
              <a:rPr lang="ru-RU" sz="2800" dirty="0" smtClean="0"/>
              <a:t>жизни</a:t>
            </a:r>
          </a:p>
          <a:p>
            <a:endParaRPr lang="ru-RU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Снижение продолжительности жизни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26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80928"/>
            <a:ext cx="1848108" cy="1600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45230"/>
            <a:ext cx="3567894" cy="238357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975" cy="1143000"/>
          </a:xfrm>
        </p:spPr>
        <p:txBody>
          <a:bodyPr/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сложнения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57818" y="1196752"/>
            <a:ext cx="41230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</a:t>
            </a:r>
            <a:r>
              <a:rPr lang="ru-RU" sz="2000" b="1" dirty="0" smtClean="0"/>
              <a:t>стрые состояния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гипергликемия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гипогликемия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/>
              <a:t>кетоацидоз</a:t>
            </a:r>
            <a:endParaRPr lang="ru-RU" sz="2000" dirty="0" smtClean="0"/>
          </a:p>
          <a:p>
            <a:r>
              <a:rPr lang="ru-RU" sz="2000" b="1" dirty="0"/>
              <a:t>Х</a:t>
            </a:r>
            <a:r>
              <a:rPr lang="ru-RU" sz="2000" b="1" dirty="0" smtClean="0"/>
              <a:t>ронические осложнени</a:t>
            </a:r>
            <a:r>
              <a:rPr lang="ru-RU" sz="2000" dirty="0" smtClean="0"/>
              <a:t>я: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микроангиопатии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/>
              <a:t>макроангиопатии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/>
              <a:t>нейропатии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синдром диабетической стопы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968" y1="70000" x2="70968" y2="70000"/>
                        <a14:foregroundMark x1="67419" y1="68710" x2="67419" y2="68710"/>
                        <a14:foregroundMark x1="82903" y1="79355" x2="82903" y2="79355"/>
                        <a14:foregroundMark x1="79677" y1="76129" x2="79677" y2="76129"/>
                        <a14:foregroundMark x1="85161" y1="80968" x2="85161" y2="8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2521" y="1916832"/>
            <a:ext cx="2683905" cy="26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24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028928" cy="2678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32" y="2132856"/>
            <a:ext cx="6744154" cy="462175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35975" cy="1143000"/>
          </a:xfrm>
        </p:spPr>
        <p:txBody>
          <a:bodyPr/>
          <a:lstStyle/>
          <a:p>
            <a:r>
              <a:rPr lang="ru-RU" sz="3200" b="1" dirty="0" smtClean="0"/>
              <a:t>Гипергликемия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626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8883" y="476672"/>
            <a:ext cx="8435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dirty="0" smtClean="0"/>
              <a:t>Лечение Сахарного диабета и профилактика осложнений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43968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Обязательный контроль: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массы тела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уровня глюкозы в крови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уровня артериального давления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уровня холестерина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3778" y="1772816"/>
            <a:ext cx="4536504" cy="1728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71037" y="3717032"/>
            <a:ext cx="5672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Прием лекарственных препаратов: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инсулин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таблетированные</a:t>
            </a:r>
            <a:r>
              <a:rPr lang="ru-RU" dirty="0" smtClean="0"/>
              <a:t> </a:t>
            </a:r>
            <a:r>
              <a:rPr lang="ru-RU" dirty="0" err="1" smtClean="0"/>
              <a:t>сахароснижающие</a:t>
            </a:r>
            <a:r>
              <a:rPr lang="ru-RU" dirty="0" smtClean="0"/>
              <a:t> препараты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0350" y="3602633"/>
            <a:ext cx="5616624" cy="11521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5037985"/>
            <a:ext cx="5007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Соблюдение режима: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питания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физических нагрузок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посещение врачей-специалистов </a:t>
            </a:r>
          </a:p>
          <a:p>
            <a:r>
              <a:rPr lang="ru-RU" dirty="0" smtClean="0"/>
              <a:t>(эндокринолог, кардиолог, невролог, окулист)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70028" y="4941168"/>
            <a:ext cx="5022870" cy="15841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844431"/>
            <a:ext cx="2001416" cy="2035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079" y1="25733" x2="12079" y2="25733"/>
                        <a14:foregroundMark x1="10674" y1="56352" x2="10674" y2="56352"/>
                        <a14:foregroundMark x1="18820" y1="74593" x2="18820" y2="74593"/>
                        <a14:foregroundMark x1="27247" y1="79805" x2="27247" y2="79805"/>
                        <a14:foregroundMark x1="8146" y1="50489" x2="8146" y2="50489"/>
                        <a14:foregroundMark x1="8708" y1="29967" x2="8708" y2="29967"/>
                        <a14:foregroundMark x1="5618" y1="35831" x2="5618" y2="35831"/>
                        <a14:foregroundMark x1="13483" y1="16287" x2="13483" y2="16287"/>
                        <a14:foregroundMark x1="52528" y1="18567" x2="52528" y2="18567"/>
                        <a14:foregroundMark x1="50281" y1="13681" x2="50281" y2="13681"/>
                        <a14:foregroundMark x1="44382" y1="10098" x2="44382" y2="10098"/>
                        <a14:foregroundMark x1="41573" y1="7818" x2="41573" y2="7818"/>
                        <a14:foregroundMark x1="34831" y1="6515" x2="34831" y2="6515"/>
                        <a14:foregroundMark x1="28652" y1="7166" x2="28652" y2="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10" y="1640369"/>
            <a:ext cx="2395248" cy="20655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5" y="3501007"/>
            <a:ext cx="2561628" cy="153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8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Самоконтроль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43841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Электрохимические </a:t>
            </a:r>
            <a:r>
              <a:rPr lang="ru-RU" sz="2000" dirty="0" err="1"/>
              <a:t>глюкометры</a:t>
            </a:r>
            <a:r>
              <a:rPr lang="ru-RU" sz="2000" dirty="0"/>
              <a:t> действуют следующим образом: вещества из тест-полоски вступают в реакцию с сахаром из крови, а прибор в это время производит измерение тока.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Фотометрические </a:t>
            </a:r>
            <a:r>
              <a:rPr lang="ru-RU" sz="2000" dirty="0" err="1"/>
              <a:t>глюкометры</a:t>
            </a:r>
            <a:r>
              <a:rPr lang="ru-RU" sz="2000" dirty="0"/>
              <a:t> выявляют показатели капиллярной крови, когда окраска на тестовой зоне полоски изменяется.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Романовские аппараты еще не обрели широкое распространение, но в будущем планируется их производство. Они будут проводить спектральный анализ кожи с выделением сахара.</a:t>
            </a:r>
          </a:p>
        </p:txBody>
      </p:sp>
    </p:spTree>
    <p:extLst>
      <p:ext uri="{BB962C8B-B14F-4D97-AF65-F5344CB8AC3E}">
        <p14:creationId xmlns:p14="http://schemas.microsoft.com/office/powerpoint/2010/main" val="15123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2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ПРЕДИАБЕТА ИЛИ САХАРНОГО ДИАБЕТА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25624"/>
            <a:ext cx="7327726" cy="45873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для пациентов «Есть ли у Вас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предиабет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сахарный диабет 2 типа?»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ответьте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 8 вопросов опросника.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вопроса выберите 1 правильный ответ и отметьте его.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сложите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баллы, соответствующие Вашим ответам на вопросы.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суммарный балл для определения Вашего риска развития сахарного диабета или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предиабета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передайте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опросник Вашему врачу/медицинской сестре и попросите их объяснить Вам результаты опросника.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Дневник самоконтроля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40" y="1556792"/>
            <a:ext cx="6473701" cy="5125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06" y="0"/>
            <a:ext cx="1908193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Основные </a:t>
            </a:r>
            <a:r>
              <a:rPr lang="ru-RU" sz="3200" b="1" dirty="0" smtClean="0"/>
              <a:t>принципы питания</a:t>
            </a:r>
            <a:br>
              <a:rPr lang="ru-RU" sz="3200" b="1" dirty="0" smtClean="0"/>
            </a:br>
            <a:r>
              <a:rPr lang="ru-RU" sz="3200" b="1" dirty="0" smtClean="0"/>
              <a:t> при сахарном диабете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50" y="1556792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Питание </a:t>
            </a:r>
            <a:r>
              <a:rPr lang="ru-RU" sz="2000" dirty="0"/>
              <a:t>должно быть </a:t>
            </a:r>
            <a:r>
              <a:rPr lang="ru-RU" sz="2800" dirty="0"/>
              <a:t>дробным</a:t>
            </a:r>
            <a:r>
              <a:rPr lang="ru-RU" sz="2000" dirty="0"/>
              <a:t> (5-6 приемов в сутки), что </a:t>
            </a:r>
            <a:r>
              <a:rPr lang="ru-RU" sz="2000" dirty="0" smtClean="0"/>
              <a:t>способствует </a:t>
            </a:r>
            <a:r>
              <a:rPr lang="ru-RU" sz="2000" dirty="0"/>
              <a:t>более равномерному всасыванию углеводов из </a:t>
            </a:r>
            <a:r>
              <a:rPr lang="ru-RU" sz="2000" dirty="0" smtClean="0"/>
              <a:t>кишечника </a:t>
            </a:r>
            <a:r>
              <a:rPr lang="ru-RU" sz="2000" dirty="0"/>
              <a:t>с нерезким повышением уровня глюкозы </a:t>
            </a:r>
            <a:r>
              <a:rPr lang="ru-RU" sz="2000" dirty="0" smtClean="0"/>
              <a:t>крови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И</a:t>
            </a:r>
            <a:r>
              <a:rPr lang="ru-RU" sz="2000" dirty="0" smtClean="0"/>
              <a:t>сключить </a:t>
            </a:r>
            <a:r>
              <a:rPr lang="ru-RU" sz="2800" dirty="0" smtClean="0"/>
              <a:t>продукты, </a:t>
            </a:r>
            <a:r>
              <a:rPr lang="ru-RU" sz="2800" dirty="0" smtClean="0"/>
              <a:t>резко </a:t>
            </a:r>
            <a:r>
              <a:rPr lang="ru-RU" sz="2800" dirty="0" smtClean="0"/>
              <a:t>повышающие </a:t>
            </a:r>
            <a:r>
              <a:rPr lang="ru-RU" sz="2800" dirty="0" smtClean="0"/>
              <a:t>сахар </a:t>
            </a:r>
            <a:r>
              <a:rPr lang="ru-RU" sz="2800" dirty="0"/>
              <a:t>крови</a:t>
            </a:r>
            <a:r>
              <a:rPr lang="ru-RU" sz="2000" dirty="0"/>
              <a:t>: </a:t>
            </a:r>
            <a:r>
              <a:rPr lang="ru-RU" sz="2000" dirty="0" smtClean="0"/>
              <a:t>сахар, </a:t>
            </a:r>
            <a:r>
              <a:rPr lang="ru-RU" sz="2000" dirty="0"/>
              <a:t>варенье, джем, </a:t>
            </a:r>
            <a:r>
              <a:rPr lang="ru-RU" sz="2000" dirty="0" smtClean="0"/>
              <a:t>виноград, мед, конфеты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Пища </a:t>
            </a:r>
            <a:r>
              <a:rPr lang="ru-RU" sz="2800" dirty="0"/>
              <a:t>с достаточным </a:t>
            </a:r>
            <a:r>
              <a:rPr lang="ru-RU" sz="2800" dirty="0"/>
              <a:t> </a:t>
            </a:r>
            <a:r>
              <a:rPr lang="ru-RU" sz="2800" dirty="0" smtClean="0"/>
              <a:t>содержанием </a:t>
            </a:r>
            <a:r>
              <a:rPr lang="ru-RU" sz="2800" dirty="0"/>
              <a:t>клетчатки</a:t>
            </a:r>
            <a:r>
              <a:rPr lang="ru-RU" sz="2000" dirty="0"/>
              <a:t>, "пищевых волокон" (овощи, </a:t>
            </a:r>
            <a:r>
              <a:rPr lang="ru-RU" sz="2000" dirty="0" smtClean="0"/>
              <a:t>каши</a:t>
            </a:r>
            <a:r>
              <a:rPr lang="ru-RU" sz="2000" dirty="0" smtClean="0"/>
              <a:t>).</a:t>
            </a:r>
          </a:p>
          <a:p>
            <a:endParaRPr lang="ru-RU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К</a:t>
            </a:r>
            <a:r>
              <a:rPr lang="ru-RU" sz="2800" dirty="0" smtClean="0"/>
              <a:t>оличество </a:t>
            </a:r>
            <a:r>
              <a:rPr lang="ru-RU" sz="2800" dirty="0"/>
              <a:t>жира (~30%), </a:t>
            </a:r>
            <a:r>
              <a:rPr lang="ru-RU" sz="2000" dirty="0"/>
              <a:t>причем более половины </a:t>
            </a:r>
            <a:r>
              <a:rPr lang="ru-RU" sz="2000" dirty="0" smtClean="0"/>
              <a:t>(</a:t>
            </a:r>
            <a:r>
              <a:rPr lang="ru-RU" sz="2000" dirty="0"/>
              <a:t>до 75%) его должно быть представлено растительными </a:t>
            </a:r>
            <a:r>
              <a:rPr lang="ru-RU" sz="2000" dirty="0" smtClean="0"/>
              <a:t>маслами.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остальном диета больного СД не должна отличаться от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 smtClean="0"/>
              <a:t>нормального </a:t>
            </a:r>
            <a:r>
              <a:rPr lang="ru-RU" sz="2000" dirty="0"/>
              <a:t>(физиологического) </a:t>
            </a:r>
            <a:r>
              <a:rPr lang="ru-RU" sz="2000" dirty="0" smtClean="0"/>
              <a:t>питания.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16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Пищевой светофор. </a:t>
            </a:r>
            <a:br>
              <a:rPr lang="ru-RU" sz="3200" dirty="0" smtClean="0"/>
            </a:br>
            <a:r>
              <a:rPr lang="ru-RU" sz="3200" dirty="0" smtClean="0"/>
              <a:t>Зеленая группа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87" y="1599944"/>
            <a:ext cx="3591426" cy="3658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276872"/>
            <a:ext cx="20646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Овощи, кроме: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картофеля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бобовые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свекла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морковь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4869160"/>
            <a:ext cx="30743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елки: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нежирные сорта мяса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птица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морепродукты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сыр, жирность 5-15%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17163" y="2258114"/>
            <a:ext cx="27268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Грибы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 smtClean="0"/>
              <a:t>Несладкие напитки: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чай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кофе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минеральная вода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заваренные травы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95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572374" cy="39629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Пищевой светофор. </a:t>
            </a:r>
            <a:br>
              <a:rPr lang="ru-RU" sz="3200" dirty="0" smtClean="0"/>
            </a:br>
            <a:r>
              <a:rPr lang="ru-RU" sz="3200" dirty="0" smtClean="0"/>
              <a:t>Желтая группа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78309" y="1338893"/>
            <a:ext cx="29157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Молочные продукты,</a:t>
            </a:r>
          </a:p>
          <a:p>
            <a:r>
              <a:rPr lang="ru-RU" sz="2000" b="1" dirty="0" smtClean="0"/>
              <a:t>с низкой жирностью: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кефир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ряженка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молоко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творог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сметана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24555" y="5132784"/>
            <a:ext cx="61367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Продукты, содержащие медленные углеводы: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картофель, бобовые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макаронные изделия твердых сортов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крупы (кроме риса, манной крупы)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хлебобулочные изделия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844824"/>
            <a:ext cx="2890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Фрукты, сухофрукты</a:t>
            </a:r>
          </a:p>
          <a:p>
            <a:r>
              <a:rPr lang="ru-RU" sz="2000" dirty="0" smtClean="0"/>
              <a:t>за исключением: </a:t>
            </a:r>
          </a:p>
          <a:p>
            <a:r>
              <a:rPr lang="ru-RU" sz="2000" dirty="0" smtClean="0"/>
              <a:t>- винограда </a:t>
            </a:r>
          </a:p>
          <a:p>
            <a:r>
              <a:rPr lang="ru-RU" sz="2000" dirty="0" smtClean="0"/>
              <a:t>- бананов</a:t>
            </a:r>
          </a:p>
          <a:p>
            <a:r>
              <a:rPr lang="ru-RU" sz="2000" dirty="0" smtClean="0"/>
              <a:t>- фруктовых соков</a:t>
            </a:r>
          </a:p>
        </p:txBody>
      </p:sp>
    </p:spTree>
    <p:extLst>
      <p:ext uri="{BB962C8B-B14F-4D97-AF65-F5344CB8AC3E}">
        <p14:creationId xmlns:p14="http://schemas.microsoft.com/office/powerpoint/2010/main" val="34093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13496"/>
            <a:ext cx="3524742" cy="3991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Пищевой светофор. </a:t>
            </a:r>
            <a:br>
              <a:rPr lang="ru-RU" sz="3200" dirty="0" smtClean="0"/>
            </a:br>
            <a:r>
              <a:rPr lang="ru-RU" sz="3200" dirty="0" smtClean="0"/>
              <a:t>Красная группа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353235"/>
            <a:ext cx="2111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Алкоголь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41" y="4797152"/>
            <a:ext cx="3294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Продукты, </a:t>
            </a:r>
            <a:r>
              <a:rPr lang="ru-RU" sz="2000" b="1" dirty="0" smtClean="0"/>
              <a:t>содержащие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быстрые углеводы: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все что содержит сахар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кондитерские изделия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фруктовые соки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варенье, мед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0641" y="1313496"/>
            <a:ext cx="29672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Продукты с высоким </a:t>
            </a:r>
          </a:p>
          <a:p>
            <a:r>
              <a:rPr lang="ru-RU" sz="2000" b="1" dirty="0" smtClean="0"/>
              <a:t>содержанием жира:</a:t>
            </a:r>
          </a:p>
          <a:p>
            <a:r>
              <a:rPr lang="ru-RU" sz="2000" dirty="0" smtClean="0"/>
              <a:t>- копченые изделия</a:t>
            </a:r>
          </a:p>
          <a:p>
            <a:r>
              <a:rPr lang="ru-RU" sz="2000" dirty="0" smtClean="0"/>
              <a:t>- майонез</a:t>
            </a:r>
          </a:p>
          <a:p>
            <a:r>
              <a:rPr lang="ru-RU" sz="2000" dirty="0" smtClean="0"/>
              <a:t>- сливки</a:t>
            </a:r>
          </a:p>
          <a:p>
            <a:r>
              <a:rPr lang="ru-RU" sz="2000" dirty="0" smtClean="0"/>
              <a:t>- жирное мясо, рыба</a:t>
            </a:r>
          </a:p>
          <a:p>
            <a:r>
              <a:rPr lang="ru-RU" sz="2000" dirty="0" smtClean="0"/>
              <a:t>- домашние творог, </a:t>
            </a:r>
          </a:p>
          <a:p>
            <a:r>
              <a:rPr lang="ru-RU" sz="2000" dirty="0" smtClean="0"/>
              <a:t>сметана</a:t>
            </a:r>
          </a:p>
          <a:p>
            <a:r>
              <a:rPr lang="ru-RU" sz="2000" dirty="0" smtClean="0"/>
              <a:t>- фруктовых соков</a:t>
            </a:r>
          </a:p>
        </p:txBody>
      </p:sp>
    </p:spTree>
    <p:extLst>
      <p:ext uri="{BB962C8B-B14F-4D97-AF65-F5344CB8AC3E}">
        <p14:creationId xmlns:p14="http://schemas.microsoft.com/office/powerpoint/2010/main" val="41004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6984776" cy="1143000"/>
          </a:xfrm>
        </p:spPr>
        <p:txBody>
          <a:bodyPr/>
          <a:lstStyle/>
          <a:p>
            <a:r>
              <a:rPr lang="ru-RU" sz="3200" b="1" dirty="0" smtClean="0"/>
              <a:t>Особенности физических нагрузок при </a:t>
            </a:r>
            <a:br>
              <a:rPr lang="ru-RU" sz="3200" b="1" dirty="0" smtClean="0"/>
            </a:br>
            <a:r>
              <a:rPr lang="ru-RU" sz="3200" b="1" dirty="0" smtClean="0"/>
              <a:t>Сахарном диабете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794470"/>
            <a:ext cx="845564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еред началом физической нагрузки: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удостоверьтесь что уровень сахара в крови </a:t>
            </a:r>
          </a:p>
          <a:p>
            <a:r>
              <a:rPr lang="ru-RU" sz="2000" dirty="0" smtClean="0"/>
              <a:t>не ниже 3,5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 и не выше 15,0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обязательно носите с собой «быстрые углеводы»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каждый человек с сахарным диабетом должен носить </a:t>
            </a:r>
          </a:p>
          <a:p>
            <a:r>
              <a:rPr lang="ru-RU" sz="2000" dirty="0" smtClean="0"/>
              <a:t>при себе паспорт диабетика или карточку диабетика</a:t>
            </a:r>
          </a:p>
          <a:p>
            <a:endParaRPr lang="ru-RU" sz="2000" dirty="0"/>
          </a:p>
          <a:p>
            <a:r>
              <a:rPr lang="ru-RU" sz="2000" b="1" dirty="0" smtClean="0"/>
              <a:t>После физической нагрузки: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рекомендуется съесть небольшое количество «долгих» углеводов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рекомендуется измерить уровень сахара в крови ч/з 2 часа после</a:t>
            </a:r>
          </a:p>
          <a:p>
            <a:r>
              <a:rPr lang="ru-RU" sz="2000" dirty="0" smtClean="0"/>
              <a:t>физической нагрузки.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17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6984776" cy="1143000"/>
          </a:xfrm>
        </p:spPr>
        <p:txBody>
          <a:bodyPr/>
          <a:lstStyle/>
          <a:p>
            <a:r>
              <a:rPr lang="ru-RU" sz="3200" b="1" dirty="0" smtClean="0"/>
              <a:t>Частота посещения специалистов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863695"/>
            <a:ext cx="35557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</a:t>
            </a:r>
            <a:r>
              <a:rPr lang="ru-RU" sz="2000" b="1" dirty="0" smtClean="0"/>
              <a:t>ахарный диабет 1 тип: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О</a:t>
            </a:r>
            <a:r>
              <a:rPr lang="ru-RU" sz="2000" dirty="0" smtClean="0"/>
              <a:t>фтальмолог раз в год;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Н</a:t>
            </a:r>
            <a:r>
              <a:rPr lang="ru-RU" sz="2000" dirty="0" smtClean="0"/>
              <a:t>евролог по показаниям.</a:t>
            </a:r>
          </a:p>
          <a:p>
            <a:endParaRPr lang="ru-RU" sz="2000" dirty="0"/>
          </a:p>
          <a:p>
            <a:r>
              <a:rPr lang="ru-RU" sz="2000" b="1" dirty="0" smtClean="0"/>
              <a:t>Сахарный диабет 2 тип: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К</a:t>
            </a:r>
            <a:r>
              <a:rPr lang="ru-RU" sz="2000" dirty="0" smtClean="0"/>
              <a:t>ардиолог раз в год;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О</a:t>
            </a:r>
            <a:r>
              <a:rPr lang="ru-RU" sz="2000" dirty="0" smtClean="0"/>
              <a:t>фтальмолог раз в год;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Н</a:t>
            </a:r>
            <a:r>
              <a:rPr lang="ru-RU" sz="2000" dirty="0" smtClean="0"/>
              <a:t>евролог по показаниям.</a:t>
            </a:r>
            <a:endParaRPr lang="ru-RU" sz="2000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499992" y="1592794"/>
            <a:ext cx="576064" cy="30963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2633134"/>
            <a:ext cx="3615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Терапевт раз в 3 месяца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Э</a:t>
            </a:r>
            <a:r>
              <a:rPr lang="ru-RU" sz="2000" b="1" dirty="0" smtClean="0"/>
              <a:t>ндокринолог/</a:t>
            </a:r>
            <a:r>
              <a:rPr lang="ru-RU" sz="2000" b="1" dirty="0" err="1" smtClean="0"/>
              <a:t>диабетолог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раз в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70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6984776" cy="1143000"/>
          </a:xfrm>
        </p:spPr>
        <p:txBody>
          <a:bodyPr/>
          <a:lstStyle/>
          <a:p>
            <a:r>
              <a:rPr lang="ru-RU" sz="3200" b="1" dirty="0" smtClean="0"/>
              <a:t>Профилактика сахарного диабета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2060848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Работа с факторами риска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Артериальная гипертензия;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Рациональное питание;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Избыточная масса тела (ожирение);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err="1" smtClean="0"/>
              <a:t>Дислипидемия</a:t>
            </a:r>
            <a:r>
              <a:rPr lang="ru-RU" sz="2800" dirty="0" smtClean="0"/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НТГ (гипергликемия);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Курение;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Низкая физическая активность;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Отягощенная наследственность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0769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8795" y="11453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у меня повышено </a:t>
            </a:r>
          </a:p>
          <a:p>
            <a:r>
              <a:rPr lang="ru-RU" sz="3200" b="1" dirty="0" smtClean="0">
                <a:latin typeface="+mn-lt"/>
                <a:cs typeface="Times New Roman" pitchFamily="18" charset="0"/>
              </a:rPr>
              <a:t>артериальное давление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1484784"/>
            <a:ext cx="871923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может </a:t>
            </a:r>
            <a:r>
              <a:rPr lang="ru-RU" sz="2000" dirty="0">
                <a:cs typeface="Times New Roman" pitchFamily="18" charset="0"/>
              </a:rPr>
              <a:t>быть </a:t>
            </a:r>
            <a:r>
              <a:rPr lang="ru-RU" sz="2000" dirty="0" smtClean="0">
                <a:cs typeface="Times New Roman" pitchFamily="18" charset="0"/>
              </a:rPr>
              <a:t>проявлением самостоятельного </a:t>
            </a:r>
            <a:r>
              <a:rPr lang="ru-RU" sz="2000" dirty="0">
                <a:cs typeface="Times New Roman" pitchFamily="18" charset="0"/>
              </a:rPr>
              <a:t>заболевания и фактором риска </a:t>
            </a:r>
            <a:r>
              <a:rPr lang="ru-RU" sz="2000" dirty="0" smtClean="0">
                <a:cs typeface="Times New Roman" pitchFamily="18" charset="0"/>
              </a:rPr>
              <a:t>ССЗ</a:t>
            </a:r>
            <a:endParaRPr lang="ru-RU" sz="2000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Даже </a:t>
            </a:r>
            <a:r>
              <a:rPr lang="ru-RU" sz="2000" i="1" dirty="0">
                <a:cs typeface="Times New Roman" pitchFamily="18" charset="0"/>
              </a:rPr>
              <a:t>при однократно обнаруженном повышении АД </a:t>
            </a:r>
            <a:r>
              <a:rPr lang="ru-RU" sz="2000" dirty="0">
                <a:cs typeface="Times New Roman" pitchFamily="18" charset="0"/>
              </a:rPr>
              <a:t>необходимо </a:t>
            </a:r>
            <a:r>
              <a:rPr lang="ru-RU" sz="2000" dirty="0" smtClean="0">
                <a:cs typeface="Times New Roman" pitchFamily="18" charset="0"/>
              </a:rPr>
              <a:t>проводить контроль, как в домашних условиях, так и на работе или отдыхе;</a:t>
            </a:r>
            <a:endParaRPr lang="ru-RU" sz="2000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Необходимо </a:t>
            </a:r>
            <a:r>
              <a:rPr lang="ru-RU" sz="2000" dirty="0">
                <a:cs typeface="Times New Roman" pitchFamily="18" charset="0"/>
              </a:rPr>
              <a:t>приобрести домашний тонометр, периодически измерять АД </a:t>
            </a:r>
            <a:r>
              <a:rPr lang="ru-RU" sz="2000" dirty="0" smtClean="0">
                <a:cs typeface="Times New Roman" pitchFamily="18" charset="0"/>
              </a:rPr>
              <a:t>вне зависимости </a:t>
            </a:r>
            <a:r>
              <a:rPr lang="ru-RU" sz="2000" dirty="0">
                <a:cs typeface="Times New Roman" pitchFamily="18" charset="0"/>
              </a:rPr>
              <a:t>от самочувствия и регистрировать </a:t>
            </a:r>
            <a:r>
              <a:rPr lang="ru-RU" sz="2000" dirty="0" smtClean="0">
                <a:cs typeface="Times New Roman" pitchFamily="18" charset="0"/>
              </a:rPr>
              <a:t>результат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в дневнике;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Исключить факторы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риска: курение</a:t>
            </a:r>
            <a:r>
              <a:rPr lang="ru-RU" sz="2000" dirty="0" smtClean="0">
                <a:cs typeface="Times New Roman" pitchFamily="18" charset="0"/>
              </a:rPr>
              <a:t>, питание, </a:t>
            </a:r>
            <a:r>
              <a:rPr lang="ru-RU" sz="2000" dirty="0" smtClean="0">
                <a:cs typeface="Times New Roman" pitchFamily="18" charset="0"/>
              </a:rPr>
              <a:t>обеспечить регулярный </a:t>
            </a:r>
            <a:r>
              <a:rPr lang="ru-RU" sz="2000" dirty="0" smtClean="0">
                <a:cs typeface="Times New Roman" pitchFamily="18" charset="0"/>
              </a:rPr>
              <a:t>прием лекарственных препаратов, </a:t>
            </a:r>
            <a:r>
              <a:rPr lang="ru-RU" sz="2000" dirty="0" smtClean="0">
                <a:cs typeface="Times New Roman" pitchFamily="18" charset="0"/>
              </a:rPr>
              <a:t>достаточную физическую активность;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Важно </a:t>
            </a:r>
            <a:r>
              <a:rPr lang="ru-RU" sz="2000" dirty="0">
                <a:cs typeface="Times New Roman" pitchFamily="18" charset="0"/>
              </a:rPr>
              <a:t>контролировать массу тела или снизить ее при избыточности; </a:t>
            </a:r>
            <a:r>
              <a:rPr lang="ru-RU" sz="2000" dirty="0" smtClean="0">
                <a:cs typeface="Times New Roman" pitchFamily="18" charset="0"/>
              </a:rPr>
              <a:t>ограничить потребление </a:t>
            </a:r>
            <a:r>
              <a:rPr lang="ru-RU" sz="2000" dirty="0">
                <a:cs typeface="Times New Roman" pitchFamily="18" charset="0"/>
              </a:rPr>
              <a:t>поваренной соли, ограничить и </a:t>
            </a:r>
            <a:r>
              <a:rPr lang="ru-RU" sz="2000" dirty="0" smtClean="0">
                <a:cs typeface="Times New Roman" pitchFamily="18" charset="0"/>
              </a:rPr>
              <a:t>исключить </a:t>
            </a:r>
            <a:r>
              <a:rPr lang="ru-RU" sz="2000" dirty="0">
                <a:cs typeface="Times New Roman" pitchFamily="18" charset="0"/>
              </a:rPr>
              <a:t>потребление </a:t>
            </a:r>
            <a:r>
              <a:rPr lang="ru-RU" sz="2000" dirty="0" smtClean="0">
                <a:cs typeface="Times New Roman" pitchFamily="18" charset="0"/>
              </a:rPr>
              <a:t>алкогольных напитков;</a:t>
            </a:r>
            <a:endParaRPr lang="ru-RU" sz="2000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Все </a:t>
            </a:r>
            <a:r>
              <a:rPr lang="ru-RU" sz="2000" dirty="0">
                <a:cs typeface="Times New Roman" pitchFamily="18" charset="0"/>
              </a:rPr>
              <a:t>пациенты с повышением АД должны </a:t>
            </a:r>
            <a:r>
              <a:rPr lang="ru-RU" sz="2000" dirty="0" smtClean="0">
                <a:cs typeface="Times New Roman" pitchFamily="18" charset="0"/>
              </a:rPr>
              <a:t>периодически посещать лечащего доктора.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980" y="404664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у меня выявлено </a:t>
            </a:r>
          </a:p>
          <a:p>
            <a:r>
              <a:rPr lang="ru-RU" sz="3200" b="1" dirty="0" smtClean="0">
                <a:latin typeface="+mn-lt"/>
                <a:cs typeface="Times New Roman" pitchFamily="18" charset="0"/>
              </a:rPr>
              <a:t>нерациональное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питание и/или избыточная масса тела </a:t>
            </a:r>
            <a:endParaRPr lang="ru-RU" sz="32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043" y="1916832"/>
            <a:ext cx="889248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Этот поведенческий фактор способствует развитию таких заболеваний  </a:t>
            </a:r>
            <a:r>
              <a:rPr lang="ru-RU" dirty="0">
                <a:cs typeface="Times New Roman" pitchFamily="18" charset="0"/>
              </a:rPr>
              <a:t>как </a:t>
            </a:r>
            <a:r>
              <a:rPr lang="ru-RU" dirty="0" smtClean="0">
                <a:cs typeface="Times New Roman" pitchFamily="18" charset="0"/>
              </a:rPr>
              <a:t>избыточная масса </a:t>
            </a:r>
            <a:r>
              <a:rPr lang="ru-RU" dirty="0">
                <a:cs typeface="Times New Roman" pitchFamily="18" charset="0"/>
              </a:rPr>
              <a:t>тела (ожирение), </a:t>
            </a:r>
            <a:r>
              <a:rPr lang="ru-RU" dirty="0" smtClean="0">
                <a:cs typeface="Times New Roman" pitchFamily="18" charset="0"/>
              </a:rPr>
              <a:t>ССЗ, </a:t>
            </a:r>
            <a:r>
              <a:rPr lang="ru-RU" dirty="0" err="1">
                <a:cs typeface="Times New Roman" pitchFamily="18" charset="0"/>
              </a:rPr>
              <a:t>гиперхолестеринемия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дислипидемия</a:t>
            </a:r>
            <a:r>
              <a:rPr lang="ru-RU" dirty="0" smtClean="0">
                <a:cs typeface="Times New Roman" pitchFamily="18" charset="0"/>
              </a:rPr>
              <a:t>, СД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ru-RU" dirty="0" smtClean="0">
                <a:cs typeface="Times New Roman" pitchFamily="18" charset="0"/>
              </a:rPr>
              <a:t>другие;</a:t>
            </a:r>
            <a:endParaRPr lang="ru-RU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Необходим контроль </a:t>
            </a:r>
            <a:r>
              <a:rPr lang="ru-RU" dirty="0">
                <a:cs typeface="Times New Roman" pitchFamily="18" charset="0"/>
              </a:rPr>
              <a:t>массы </a:t>
            </a:r>
            <a:r>
              <a:rPr lang="ru-RU" dirty="0" smtClean="0">
                <a:cs typeface="Times New Roman" pitchFamily="18" charset="0"/>
              </a:rPr>
              <a:t>тела;</a:t>
            </a:r>
            <a:endParaRPr lang="ru-RU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Обращать внимание </a:t>
            </a:r>
            <a:r>
              <a:rPr lang="ru-RU" dirty="0" smtClean="0">
                <a:cs typeface="Times New Roman" pitchFamily="18" charset="0"/>
              </a:rPr>
              <a:t>на </a:t>
            </a:r>
            <a:r>
              <a:rPr lang="ru-RU" dirty="0">
                <a:cs typeface="Times New Roman" pitchFamily="18" charset="0"/>
              </a:rPr>
              <a:t>срок </a:t>
            </a:r>
            <a:r>
              <a:rPr lang="ru-RU" dirty="0" smtClean="0">
                <a:cs typeface="Times New Roman" pitchFamily="18" charset="0"/>
              </a:rPr>
              <a:t>годности продуктов, </a:t>
            </a:r>
            <a:r>
              <a:rPr lang="ru-RU" dirty="0">
                <a:cs typeface="Times New Roman" pitchFamily="18" charset="0"/>
              </a:rPr>
              <a:t>вес продукта его калорийность </a:t>
            </a:r>
            <a:r>
              <a:rPr lang="ru-RU" dirty="0" smtClean="0">
                <a:cs typeface="Times New Roman" pitchFamily="18" charset="0"/>
              </a:rPr>
              <a:t>и состав (содержание </a:t>
            </a:r>
            <a:r>
              <a:rPr lang="ru-RU" dirty="0">
                <a:cs typeface="Times New Roman" pitchFamily="18" charset="0"/>
              </a:rPr>
              <a:t>белков, жиров, углеводов), указанные на </a:t>
            </a:r>
            <a:r>
              <a:rPr lang="ru-RU" dirty="0" smtClean="0">
                <a:cs typeface="Times New Roman" pitchFamily="18" charset="0"/>
              </a:rPr>
              <a:t>этикетке;</a:t>
            </a:r>
            <a:endParaRPr lang="ru-RU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Повысить повседневную двигательную активность;</a:t>
            </a:r>
            <a:endParaRPr lang="ru-RU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Разнообразить рацион – потребление овощей и фруктов не менее 400  </a:t>
            </a:r>
            <a:r>
              <a:rPr lang="ru-RU" dirty="0" err="1" smtClean="0">
                <a:cs typeface="Times New Roman" pitchFamily="18" charset="0"/>
              </a:rPr>
              <a:t>гр</a:t>
            </a:r>
            <a:r>
              <a:rPr lang="ru-RU" dirty="0" smtClean="0">
                <a:cs typeface="Times New Roman" pitchFamily="18" charset="0"/>
              </a:rPr>
              <a:t> в сутки;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Ограничить </a:t>
            </a:r>
            <a:r>
              <a:rPr lang="ru-RU" dirty="0">
                <a:cs typeface="Times New Roman" pitchFamily="18" charset="0"/>
              </a:rPr>
              <a:t>потребления поваренной соли (не более 5 г в сутки – 1 чайная ложка </a:t>
            </a:r>
            <a:r>
              <a:rPr lang="ru-RU" dirty="0" smtClean="0">
                <a:cs typeface="Times New Roman" pitchFamily="18" charset="0"/>
              </a:rPr>
              <a:t>без верха),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простых сахаров </a:t>
            </a:r>
            <a:r>
              <a:rPr lang="ru-RU" dirty="0">
                <a:cs typeface="Times New Roman" pitchFamily="18" charset="0"/>
              </a:rPr>
              <a:t>в виде сахара, варенья, джемов, </a:t>
            </a:r>
            <a:r>
              <a:rPr lang="ru-RU" dirty="0" smtClean="0">
                <a:cs typeface="Times New Roman" pitchFamily="18" charset="0"/>
              </a:rPr>
              <a:t>в составе </a:t>
            </a:r>
            <a:r>
              <a:rPr lang="ru-RU" dirty="0">
                <a:cs typeface="Times New Roman" pitchFamily="18" charset="0"/>
              </a:rPr>
              <a:t>сладких напитков – до 30г в </a:t>
            </a:r>
            <a:r>
              <a:rPr lang="ru-RU" dirty="0" smtClean="0">
                <a:cs typeface="Times New Roman" pitchFamily="18" charset="0"/>
              </a:rPr>
              <a:t>сутки, животных </a:t>
            </a:r>
            <a:r>
              <a:rPr lang="ru-RU" dirty="0">
                <a:cs typeface="Times New Roman" pitchFamily="18" charset="0"/>
              </a:rPr>
              <a:t>жиров с частичной заменой на растительные </a:t>
            </a:r>
            <a:r>
              <a:rPr lang="ru-RU" dirty="0" smtClean="0">
                <a:cs typeface="Times New Roman" pitchFamily="18" charset="0"/>
              </a:rPr>
              <a:t>жиры;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П</a:t>
            </a:r>
            <a:r>
              <a:rPr lang="ru-RU" dirty="0" smtClean="0">
                <a:cs typeface="Times New Roman" pitchFamily="18" charset="0"/>
              </a:rPr>
              <a:t>отребление </a:t>
            </a:r>
            <a:r>
              <a:rPr lang="ru-RU" dirty="0">
                <a:cs typeface="Times New Roman" pitchFamily="18" charset="0"/>
              </a:rPr>
              <a:t>2-3 раза в неделю жирной морской рыбы</a:t>
            </a:r>
            <a:r>
              <a:rPr lang="ru-RU" dirty="0" smtClean="0">
                <a:cs typeface="Times New Roman" pitchFamily="18" charset="0"/>
              </a:rPr>
              <a:t>;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488832" cy="6547104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45 лет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– 54 года (2 балла)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– 64 года (3 балла)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65 лет (4 балла)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Индекс массы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 (кг)/рост (м)2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____кг/м2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25 кг/м2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– 30 кг/м2  (1 балл)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30 кг/м2  (3 балла)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Окружность талии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Мужчины      Женщины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см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80см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 – 102см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88 см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102см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88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балла)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часто Вы едите овощи, фрукты или ягоды?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каждый день (1 балл)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Занимаетесь ли Вы физическими упражнениями регулярно? Делаете ли вы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по 30 минут каждый день или 3 часа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недели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(2 балла)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Принимали ли Вы когда-либо регулярно лекарства для снижения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артериального давления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(2 балла)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Обнаруживали ли у Вас когда-либо уровень глюкозы (сахара) крови выше нормы 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диспансеризации, проф. осмотра, во время болезни или беременности)?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(5 баллов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Был ли у Ваших родственников сахарный диабет 1 или 2 типа?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(0 баллов)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Да: дедушка/бабушка, тетя/дядя/двоюродные братья/сестры (3 балла)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Да: родители, брат/сестра или собственный ребенок (5 баллов)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2614" y="332656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у меня выявлена </a:t>
            </a:r>
            <a:r>
              <a:rPr lang="ru-RU" sz="3200" b="1" dirty="0" err="1" smtClean="0">
                <a:latin typeface="+mn-lt"/>
                <a:cs typeface="Times New Roman" pitchFamily="18" charset="0"/>
              </a:rPr>
              <a:t>гиперхолестеринемия</a:t>
            </a:r>
            <a:endParaRPr lang="ru-RU" sz="32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919538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Целевые </a:t>
            </a:r>
            <a:r>
              <a:rPr lang="ru-RU" sz="2000" dirty="0" smtClean="0">
                <a:cs typeface="Times New Roman" pitchFamily="18" charset="0"/>
              </a:rPr>
              <a:t>уровни общего ХС</a:t>
            </a:r>
            <a:r>
              <a:rPr lang="ru-RU" sz="2000" dirty="0">
                <a:cs typeface="Times New Roman" pitchFamily="18" charset="0"/>
              </a:rPr>
              <a:t>, липидных </a:t>
            </a:r>
            <a:r>
              <a:rPr lang="ru-RU" sz="2000" dirty="0" smtClean="0">
                <a:cs typeface="Times New Roman" pitchFamily="18" charset="0"/>
              </a:rPr>
              <a:t>фракций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(проконсультируйтесь с врачом);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Калорийность </a:t>
            </a:r>
            <a:r>
              <a:rPr lang="ru-RU" sz="2000" dirty="0">
                <a:cs typeface="Times New Roman" pitchFamily="18" charset="0"/>
              </a:rPr>
              <a:t>пищи должна поддерживать оптимальную массу</a:t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>
                <a:cs typeface="Times New Roman" pitchFamily="18" charset="0"/>
              </a:rPr>
              <a:t>тела </a:t>
            </a:r>
            <a:r>
              <a:rPr lang="ru-RU" sz="2000" dirty="0" smtClean="0">
                <a:cs typeface="Times New Roman" pitchFamily="18" charset="0"/>
              </a:rPr>
              <a:t>(индивидуальный подбор);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Ограничить </a:t>
            </a:r>
            <a:r>
              <a:rPr lang="ru-RU" sz="2000" dirty="0">
                <a:cs typeface="Times New Roman" pitchFamily="18" charset="0"/>
              </a:rPr>
              <a:t>потребление жира до 30% и менее </a:t>
            </a:r>
            <a:r>
              <a:rPr lang="ru-RU" sz="2000" dirty="0" smtClean="0">
                <a:cs typeface="Times New Roman" pitchFamily="18" charset="0"/>
              </a:rPr>
              <a:t>от суточной </a:t>
            </a:r>
            <a:r>
              <a:rPr lang="ru-RU" sz="2000" dirty="0" smtClean="0">
                <a:cs typeface="Times New Roman" pitchFamily="18" charset="0"/>
              </a:rPr>
              <a:t>калорийности;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Ограничить </a:t>
            </a:r>
            <a:r>
              <a:rPr lang="ru-RU" sz="2000" dirty="0">
                <a:cs typeface="Times New Roman" pitchFamily="18" charset="0"/>
              </a:rPr>
              <a:t>продукты, богатые холестерином (</a:t>
            </a:r>
            <a:r>
              <a:rPr lang="ru-RU" sz="2000" dirty="0" smtClean="0">
                <a:cs typeface="Times New Roman" pitchFamily="18" charset="0"/>
              </a:rPr>
              <a:t>яичные желтки</a:t>
            </a:r>
            <a:r>
              <a:rPr lang="ru-RU" sz="2000" dirty="0">
                <a:cs typeface="Times New Roman" pitchFamily="18" charset="0"/>
              </a:rPr>
              <a:t>, майонез, субпродукты, </a:t>
            </a:r>
            <a:r>
              <a:rPr lang="ru-RU" sz="2000" dirty="0" smtClean="0">
                <a:cs typeface="Times New Roman" pitchFamily="18" charset="0"/>
              </a:rPr>
              <a:t>мозги, печень</a:t>
            </a:r>
            <a:r>
              <a:rPr lang="ru-RU" sz="2000" dirty="0">
                <a:cs typeface="Times New Roman" pitchFamily="18" charset="0"/>
              </a:rPr>
              <a:t>, почки, сердце, сливочное масло икра</a:t>
            </a:r>
            <a:r>
              <a:rPr lang="ru-RU" sz="2000" dirty="0" smtClean="0">
                <a:cs typeface="Times New Roman" pitchFamily="18" charset="0"/>
              </a:rPr>
              <a:t>);</a:t>
            </a:r>
            <a:endParaRPr lang="ru-RU" sz="2000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Животные </a:t>
            </a:r>
            <a:r>
              <a:rPr lang="ru-RU" sz="2000" dirty="0">
                <a:cs typeface="Times New Roman" pitchFamily="18" charset="0"/>
              </a:rPr>
              <a:t>жиры должны составлять не более половины суточной потребности </a:t>
            </a:r>
            <a:r>
              <a:rPr lang="ru-RU" sz="2000" dirty="0" smtClean="0">
                <a:cs typeface="Times New Roman" pitchFamily="18" charset="0"/>
              </a:rPr>
              <a:t>в жирах </a:t>
            </a:r>
            <a:r>
              <a:rPr lang="ru-RU" sz="2000" dirty="0">
                <a:cs typeface="Times New Roman" pitchFamily="18" charset="0"/>
              </a:rPr>
              <a:t>- около 25-30 г/</a:t>
            </a:r>
            <a:r>
              <a:rPr lang="ru-RU" sz="2000" dirty="0" err="1">
                <a:cs typeface="Times New Roman" pitchFamily="18" charset="0"/>
              </a:rPr>
              <a:t>сут</a:t>
            </a:r>
            <a:r>
              <a:rPr lang="ru-RU" sz="2000" dirty="0">
                <a:cs typeface="Times New Roman" pitchFamily="18" charset="0"/>
              </a:rPr>
              <a:t>. 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Рекомендуется </a:t>
            </a:r>
            <a:r>
              <a:rPr lang="ru-RU" sz="2000" dirty="0">
                <a:cs typeface="Times New Roman" pitchFamily="18" charset="0"/>
              </a:rPr>
              <a:t>потребление морской рыбы </a:t>
            </a:r>
            <a:r>
              <a:rPr lang="ru-RU" sz="2000" i="1" dirty="0">
                <a:cs typeface="Times New Roman" pitchFamily="18" charset="0"/>
              </a:rPr>
              <a:t>2-3 раза в неделю по 100-150 г </a:t>
            </a:r>
            <a:r>
              <a:rPr lang="ru-RU" sz="2000" dirty="0" smtClean="0">
                <a:cs typeface="Times New Roman" pitchFamily="18" charset="0"/>
              </a:rPr>
              <a:t>в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7704" y="495300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у меня выявлена </a:t>
            </a:r>
          </a:p>
          <a:p>
            <a:r>
              <a:rPr lang="ru-RU" sz="3200" b="1" dirty="0" smtClean="0">
                <a:latin typeface="+mn-lt"/>
                <a:cs typeface="Times New Roman" pitchFamily="18" charset="0"/>
              </a:rPr>
              <a:t>гипергликемия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339" y="2204864"/>
            <a:ext cx="85324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Необходимо знать целевые уровни </a:t>
            </a:r>
            <a:r>
              <a:rPr lang="ru-RU" sz="2000" dirty="0">
                <a:cs typeface="Times New Roman" pitchFamily="18" charset="0"/>
              </a:rPr>
              <a:t>глюкозы крови натощак, </a:t>
            </a:r>
            <a:r>
              <a:rPr lang="ru-RU" sz="2000" dirty="0" smtClean="0">
                <a:cs typeface="Times New Roman" pitchFamily="18" charset="0"/>
              </a:rPr>
              <a:t>после приема пищи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(проконсультируйтесь с врачом);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Рекомендуется </a:t>
            </a:r>
            <a:r>
              <a:rPr lang="ru-RU" sz="2000" dirty="0">
                <a:cs typeface="Times New Roman" pitchFamily="18" charset="0"/>
              </a:rPr>
              <a:t>ограничение простых углеводов и животных </a:t>
            </a:r>
            <a:r>
              <a:rPr lang="ru-RU" sz="2000" dirty="0" smtClean="0">
                <a:cs typeface="Times New Roman" pitchFamily="18" charset="0"/>
              </a:rPr>
              <a:t>жиров</a:t>
            </a:r>
            <a:r>
              <a:rPr lang="ru-RU" sz="2000" dirty="0">
                <a:cs typeface="Times New Roman" pitchFamily="18" charset="0"/>
              </a:rPr>
              <a:t>;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Снизить избыточную </a:t>
            </a:r>
            <a:r>
              <a:rPr lang="ru-RU" sz="2000" dirty="0">
                <a:cs typeface="Times New Roman" pitchFamily="18" charset="0"/>
              </a:rPr>
              <a:t>массу тела, контролировать </a:t>
            </a:r>
            <a:r>
              <a:rPr lang="ru-RU" sz="2000" dirty="0" smtClean="0">
                <a:cs typeface="Times New Roman" pitchFamily="18" charset="0"/>
              </a:rPr>
              <a:t>АД</a:t>
            </a:r>
            <a:r>
              <a:rPr lang="ru-RU" sz="2000" dirty="0">
                <a:cs typeface="Times New Roman" pitchFamily="18" charset="0"/>
              </a:rPr>
              <a:t>;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Необходим </a:t>
            </a:r>
            <a:r>
              <a:rPr lang="ru-RU" sz="2000" dirty="0">
                <a:cs typeface="Times New Roman" pitchFamily="18" charset="0"/>
              </a:rPr>
              <a:t>контроль уровня глюкозы крови (</a:t>
            </a:r>
            <a:r>
              <a:rPr lang="ru-RU" sz="2000" dirty="0" smtClean="0">
                <a:cs typeface="Times New Roman" pitchFamily="18" charset="0"/>
              </a:rPr>
              <a:t>рекомендовать контролировать </a:t>
            </a:r>
            <a:r>
              <a:rPr lang="ru-RU" sz="2000" dirty="0">
                <a:cs typeface="Times New Roman" pitchFamily="18" charset="0"/>
              </a:rPr>
              <a:t>уровень глюкозы в центре здоровья, кабинете </a:t>
            </a:r>
            <a:r>
              <a:rPr lang="ru-RU" sz="2000" dirty="0" smtClean="0">
                <a:cs typeface="Times New Roman" pitchFamily="18" charset="0"/>
              </a:rPr>
              <a:t>медицинской профилактики или в домашних условиях – приобрести </a:t>
            </a:r>
            <a:r>
              <a:rPr lang="ru-RU" sz="2000" dirty="0" err="1" smtClean="0">
                <a:cs typeface="Times New Roman" pitchFamily="18" charset="0"/>
              </a:rPr>
              <a:t>глюкометр</a:t>
            </a:r>
            <a:r>
              <a:rPr lang="ru-RU" sz="2000" dirty="0" smtClean="0">
                <a:cs typeface="Times New Roman" pitchFamily="18" charset="0"/>
              </a:rPr>
              <a:t>.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526" y="260648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я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курю!</a:t>
            </a:r>
            <a:endParaRPr lang="ru-RU" sz="32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9036496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Определите наличие факта курения активного или пассивного;</a:t>
            </a:r>
            <a:endParaRPr lang="ru-RU" sz="2000" dirty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Курение </a:t>
            </a:r>
            <a:r>
              <a:rPr lang="ru-RU" sz="2000" dirty="0">
                <a:cs typeface="Times New Roman" pitchFamily="18" charset="0"/>
              </a:rPr>
              <a:t>табака – один из наиболее </a:t>
            </a:r>
            <a:r>
              <a:rPr lang="ru-RU" sz="2000" dirty="0" smtClean="0">
                <a:cs typeface="Times New Roman" pitchFamily="18" charset="0"/>
              </a:rPr>
              <a:t>опасных факторов </a:t>
            </a:r>
            <a:r>
              <a:rPr lang="ru-RU" sz="2000" dirty="0">
                <a:cs typeface="Times New Roman" pitchFamily="18" charset="0"/>
              </a:rPr>
              <a:t>риска сердечно-сосудистых, бронхо-легочных, онкологических и </a:t>
            </a:r>
            <a:r>
              <a:rPr lang="ru-RU" sz="2000" dirty="0" smtClean="0">
                <a:cs typeface="Times New Roman" pitchFamily="18" charset="0"/>
              </a:rPr>
              <a:t>других хронических заболеваний</a:t>
            </a:r>
            <a:r>
              <a:rPr lang="ru-RU" sz="2000" dirty="0">
                <a:cs typeface="Times New Roman" pitchFamily="18" charset="0"/>
              </a:rPr>
              <a:t>;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Пассивное </a:t>
            </a:r>
            <a:r>
              <a:rPr lang="ru-RU" sz="2000" dirty="0">
                <a:cs typeface="Times New Roman" pitchFamily="18" charset="0"/>
              </a:rPr>
              <a:t>курение так же вредно, как и </a:t>
            </a:r>
            <a:r>
              <a:rPr lang="ru-RU" sz="2000" dirty="0" smtClean="0">
                <a:cs typeface="Times New Roman" pitchFamily="18" charset="0"/>
              </a:rPr>
              <a:t>активное;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Нет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безопасных </a:t>
            </a:r>
            <a:r>
              <a:rPr lang="ru-RU" sz="2000" dirty="0">
                <a:cs typeface="Times New Roman" pitchFamily="18" charset="0"/>
              </a:rPr>
              <a:t>доз и безвредных форм потребления табака. 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 Отказ </a:t>
            </a:r>
            <a:r>
              <a:rPr lang="ru-RU" sz="2000" dirty="0">
                <a:cs typeface="Times New Roman" pitchFamily="18" charset="0"/>
              </a:rPr>
              <a:t>от курения будет полезен для здоровья в любом возрасте, вне зависимости </a:t>
            </a:r>
            <a:r>
              <a:rPr lang="ru-RU" sz="2000" dirty="0" smtClean="0">
                <a:cs typeface="Times New Roman" pitchFamily="18" charset="0"/>
              </a:rPr>
              <a:t>от «стажа</a:t>
            </a:r>
            <a:r>
              <a:rPr lang="ru-RU" sz="2000" dirty="0">
                <a:cs typeface="Times New Roman" pitchFamily="18" charset="0"/>
              </a:rPr>
              <a:t>» </a:t>
            </a:r>
            <a:r>
              <a:rPr lang="ru-RU" sz="2000" dirty="0" smtClean="0">
                <a:cs typeface="Times New Roman" pitchFamily="18" charset="0"/>
              </a:rPr>
              <a:t>курения;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Если я готов бросить курить прийти на консультацию в кабинет по отказу от курения.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04664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у меня выявлена </a:t>
            </a:r>
          </a:p>
          <a:p>
            <a:r>
              <a:rPr lang="ru-RU" sz="3200" b="1" dirty="0" smtClean="0">
                <a:latin typeface="+mn-lt"/>
                <a:cs typeface="Times New Roman" pitchFamily="18" charset="0"/>
              </a:rPr>
              <a:t>низкая физическая активность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04864"/>
            <a:ext cx="8820472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Физическая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активность</a:t>
            </a:r>
            <a:r>
              <a:rPr lang="ru-RU" sz="2000" dirty="0">
                <a:cs typeface="Times New Roman" pitchFamily="18" charset="0"/>
              </a:rPr>
              <a:t>, минимально необходимая для поддержания здоровья – это ходьба </a:t>
            </a:r>
            <a:r>
              <a:rPr lang="ru-RU" sz="2000" dirty="0" smtClean="0">
                <a:cs typeface="Times New Roman" pitchFamily="18" charset="0"/>
              </a:rPr>
              <a:t>в умеренном </a:t>
            </a:r>
            <a:r>
              <a:rPr lang="ru-RU" sz="2000" dirty="0">
                <a:cs typeface="Times New Roman" pitchFamily="18" charset="0"/>
              </a:rPr>
              <a:t>темпе не менее 30 минут в день большинство дней в </a:t>
            </a:r>
            <a:r>
              <a:rPr lang="ru-RU" sz="2000" dirty="0" smtClean="0">
                <a:cs typeface="Times New Roman" pitchFamily="18" charset="0"/>
              </a:rPr>
              <a:t>неделю – 150 мин. </a:t>
            </a:r>
            <a:r>
              <a:rPr lang="ru-RU" sz="2000" dirty="0">
                <a:cs typeface="Times New Roman" pitchFamily="18" charset="0"/>
              </a:rPr>
              <a:t>в</a:t>
            </a:r>
            <a:r>
              <a:rPr lang="ru-RU" sz="2000" dirty="0" smtClean="0">
                <a:cs typeface="Times New Roman" pitchFamily="18" charset="0"/>
              </a:rPr>
              <a:t> неделю!;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Здоровым людям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рекомендовано занятие </a:t>
            </a:r>
            <a:r>
              <a:rPr lang="ru-RU" sz="2000" dirty="0">
                <a:cs typeface="Times New Roman" pitchFamily="18" charset="0"/>
              </a:rPr>
              <a:t>физической культурой и </a:t>
            </a:r>
            <a:r>
              <a:rPr lang="ru-RU" sz="2000" dirty="0" smtClean="0">
                <a:cs typeface="Times New Roman" pitchFamily="18" charset="0"/>
              </a:rPr>
              <a:t>спортом;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При наличии сердечно-сосудистых </a:t>
            </a:r>
            <a:r>
              <a:rPr lang="ru-RU" sz="2000" dirty="0">
                <a:cs typeface="Times New Roman" pitchFamily="18" charset="0"/>
              </a:rPr>
              <a:t>и </a:t>
            </a:r>
            <a:r>
              <a:rPr lang="ru-RU" sz="2000" dirty="0" smtClean="0">
                <a:cs typeface="Times New Roman" pitchFamily="18" charset="0"/>
              </a:rPr>
              <a:t>цереброваскулярных заболеваний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>
                <a:cs typeface="Times New Roman" pitchFamily="18" charset="0"/>
              </a:rPr>
              <a:t>атеросклеротического генеза, больным артериальной гипертонией, сахарным диабетом </a:t>
            </a:r>
            <a:r>
              <a:rPr lang="ru-RU" sz="2000" dirty="0" smtClean="0">
                <a:cs typeface="Times New Roman" pitchFamily="18" charset="0"/>
              </a:rPr>
              <a:t>и хроническими </a:t>
            </a:r>
            <a:r>
              <a:rPr lang="ru-RU" sz="2000" dirty="0">
                <a:cs typeface="Times New Roman" pitchFamily="18" charset="0"/>
              </a:rPr>
              <a:t>заболеваниями почек, а также здоровым лицам с высоким и очень </a:t>
            </a:r>
            <a:r>
              <a:rPr lang="ru-RU" sz="2000" dirty="0" smtClean="0">
                <a:cs typeface="Times New Roman" pitchFamily="18" charset="0"/>
              </a:rPr>
              <a:t>высоким суммарным </a:t>
            </a:r>
            <a:r>
              <a:rPr lang="ru-RU" sz="2000" dirty="0">
                <a:cs typeface="Times New Roman" pitchFamily="18" charset="0"/>
              </a:rPr>
              <a:t>сердечно-сосудистым риском и их близким необходимо </a:t>
            </a:r>
            <a:r>
              <a:rPr lang="ru-RU" sz="2000" dirty="0" smtClean="0">
                <a:cs typeface="Times New Roman" pitchFamily="18" charset="0"/>
              </a:rPr>
              <a:t>проконсультироваться с врачом о подборе мер по увеличению физической активности индивидуально.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9372" y="566730"/>
            <a:ext cx="914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  <a:cs typeface="Times New Roman" pitchFamily="18" charset="0"/>
              </a:rPr>
              <a:t>Если у меня отягощенная наследственность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820891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cs typeface="Times New Roman" pitchFamily="18" charset="0"/>
              </a:rPr>
              <a:t>Если у ближайших родственников имелись ССЗ, СД, БА, ХОБЛ, ЗНО . Заболевания органов ЖКТ и дыхательной системы, инсульты, инфаркты, то необходимо особо тщательно уделять внимание своему здоровью.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cs typeface="Times New Roman" pitchFamily="18" charset="0"/>
              </a:rPr>
              <a:t>Необходимо регулярно проходить медицинские осмотры и Диспансеризацию с целью профилактики и раннего выявления вышеуказанных заболеваний, регулярно контролировать основные показатели: вес, АД, глюкозу крови, холестерин.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969121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5028"/>
            <a:ext cx="1892910" cy="2415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54750"/>
            <a:ext cx="619125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975" cy="1143000"/>
          </a:xfrm>
        </p:spPr>
        <p:txBody>
          <a:bodyPr/>
          <a:lstStyle/>
          <a:p>
            <a:r>
              <a:rPr lang="ru-RU" sz="3200" b="1" dirty="0" smtClean="0"/>
              <a:t>Гипогликемия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26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57" y="1"/>
            <a:ext cx="7886700" cy="7809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b="1" dirty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46176"/>
            <a:ext cx="7884368" cy="6211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__________.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покажет риск развития сахарного диабета в течении 10 лет: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7: Низкий риск 1 из 100, или 1 %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11: Слегка повышен 1 из 25, или 4 %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14: Умеренный 1 из 6, или 17 %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20: Высокий 1 из 3, или 33 %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20: Очень высокий 1 из 2, или 50 %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набрали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12 баллов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Вас хорошее здоровье, и Вы должны продолжать вести здоровый образ жизни.</a:t>
            </a:r>
          </a:p>
          <a:p>
            <a:pPr marL="0" lv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набрали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14 баллов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возможно, у вас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предиабет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 должны посоветоваться со своим врачом, как Вам следует изменить образ жизни.</a:t>
            </a:r>
          </a:p>
          <a:p>
            <a:pPr marL="0" lv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набрали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20 баллов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у Вас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предиабет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сахарный диабет 2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типа. Вам необходимо проверить уровень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глюкозы (сахара) в крови. Вы должны изменить свой образ жизни. Не исключено, что Вам понадобятся и лекарства для снижения уровня глюкозы (сахара) в крови.</a:t>
            </a:r>
          </a:p>
          <a:p>
            <a:pPr marL="0" lv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набрали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баллов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 всей вероятности, у Вас есть сахарный диабет 2 типа. Вы должны проверить уровень глюкозы (сахара) крови и постараться его нормализовать. Вы должны изменить свой образ жизни и Вам понадобятся и лекарства для контроля уровня глюкозы (сахара) в крови.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21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435975" cy="1143000"/>
          </a:xfrm>
        </p:spPr>
        <p:txBody>
          <a:bodyPr/>
          <a:lstStyle/>
          <a:p>
            <a:r>
              <a:rPr lang="ru-RU" sz="3200" b="1" dirty="0" smtClean="0"/>
              <a:t>Что такое сахарный диабет?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353068"/>
            <a:ext cx="35201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Первое описание болезни, дошедшее до нас, было </a:t>
            </a:r>
            <a:endParaRPr lang="ru-RU" sz="2000" dirty="0" smtClean="0"/>
          </a:p>
          <a:p>
            <a:r>
              <a:rPr lang="ru-RU" sz="2000" dirty="0" smtClean="0"/>
              <a:t>составлено </a:t>
            </a:r>
            <a:r>
              <a:rPr lang="ru-RU" sz="2000" dirty="0"/>
              <a:t>более </a:t>
            </a:r>
            <a:r>
              <a:rPr lang="ru-RU" sz="2000" dirty="0" smtClean="0"/>
              <a:t>2000 лет назад </a:t>
            </a:r>
            <a:r>
              <a:rPr lang="ru-RU" sz="2000" dirty="0"/>
              <a:t>древнеримским врачом </a:t>
            </a:r>
            <a:r>
              <a:rPr lang="ru-RU" sz="2000" dirty="0" err="1"/>
              <a:t>Аретаусом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II в до н. э.). 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Он </a:t>
            </a:r>
            <a:r>
              <a:rPr lang="ru-RU" sz="2000" dirty="0"/>
              <a:t>дал название заболеванию </a:t>
            </a:r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греческого слова </a:t>
            </a:r>
            <a:r>
              <a:rPr lang="ru-RU" sz="2000" dirty="0" smtClean="0"/>
              <a:t>«</a:t>
            </a:r>
            <a:r>
              <a:rPr lang="ru-RU" sz="2000" b="1" dirty="0" err="1"/>
              <a:t>diabaino</a:t>
            </a:r>
            <a:r>
              <a:rPr lang="ru-RU" sz="2000" dirty="0"/>
              <a:t>» — «прохожу сквозь». </a:t>
            </a:r>
            <a:endParaRPr lang="ru-RU" sz="2000" dirty="0" smtClean="0"/>
          </a:p>
          <a:p>
            <a:r>
              <a:rPr lang="ru-RU" sz="2000" dirty="0"/>
              <a:t>от латинского </a:t>
            </a:r>
            <a:r>
              <a:rPr lang="ru-RU" sz="2000" dirty="0" smtClean="0"/>
              <a:t>«</a:t>
            </a:r>
            <a:r>
              <a:rPr lang="ru-RU" sz="2000" b="1" dirty="0" err="1"/>
              <a:t>mellitus</a:t>
            </a:r>
            <a:r>
              <a:rPr lang="ru-RU" sz="2000" dirty="0"/>
              <a:t>» —</a:t>
            </a:r>
            <a:r>
              <a:rPr lang="ru-RU" sz="2000" dirty="0" smtClean="0"/>
              <a:t> (</a:t>
            </a:r>
            <a:r>
              <a:rPr lang="ru-RU" sz="2000" dirty="0"/>
              <a:t>сахарный) </a:t>
            </a:r>
            <a:r>
              <a:rPr lang="ru-RU" sz="2000" dirty="0" smtClean="0"/>
              <a:t>«</a:t>
            </a:r>
            <a:r>
              <a:rPr lang="ru-RU" sz="2000" dirty="0" err="1"/>
              <a:t>mel</a:t>
            </a:r>
            <a:r>
              <a:rPr lang="ru-RU" sz="2000" dirty="0"/>
              <a:t>» - мед.</a:t>
            </a:r>
          </a:p>
          <a:p>
            <a:endParaRPr lang="ru-RU" sz="2000" dirty="0" smtClean="0"/>
          </a:p>
          <a:p>
            <a:r>
              <a:rPr lang="ru-RU" sz="2000" dirty="0" smtClean="0"/>
              <a:t>Больным </a:t>
            </a:r>
            <a:r>
              <a:rPr lang="ru-RU" sz="2000" dirty="0"/>
              <a:t>казалось, что жидкость проходит потоком через организм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частое и обильное мочеиспускание), несмотря на постоянное </a:t>
            </a:r>
            <a:endParaRPr lang="ru-RU" sz="2000" dirty="0" smtClean="0"/>
          </a:p>
          <a:p>
            <a:r>
              <a:rPr lang="ru-RU" sz="2000" dirty="0" smtClean="0"/>
              <a:t>утоление сильной </a:t>
            </a:r>
            <a:r>
              <a:rPr lang="ru-RU" sz="2000" dirty="0"/>
              <a:t>жажды.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6" b="97059" l="10000" r="91923">
                        <a14:foregroundMark x1="75000" y1="19608" x2="75000" y2="19608"/>
                        <a14:foregroundMark x1="39808" y1="40850" x2="39808" y2="40850"/>
                        <a14:foregroundMark x1="34423" y1="58170" x2="34423" y2="58170"/>
                        <a14:foregroundMark x1="34615" y1="65033" x2="34615" y2="650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43350"/>
            <a:ext cx="4953000" cy="2914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2" l="0" r="8988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46364"/>
            <a:ext cx="1639729" cy="12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363272" cy="1143000"/>
          </a:xfrm>
        </p:spPr>
        <p:txBody>
          <a:bodyPr/>
          <a:lstStyle/>
          <a:p>
            <a:r>
              <a:rPr lang="ru-RU" sz="3200" b="1" dirty="0" smtClean="0"/>
              <a:t>Обмен веществ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3350332"/>
              </p:ext>
            </p:extLst>
          </p:nvPr>
        </p:nvGraphicFramePr>
        <p:xfrm>
          <a:off x="190770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3941093"/>
            <a:ext cx="242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Углеводы</a:t>
            </a:r>
            <a:endParaRPr lang="ru-RU" sz="3600" b="1" dirty="0"/>
          </a:p>
        </p:txBody>
      </p:sp>
      <p:sp>
        <p:nvSpPr>
          <p:cNvPr id="6" name="Круговая стрелка 5"/>
          <p:cNvSpPr/>
          <p:nvPr/>
        </p:nvSpPr>
        <p:spPr>
          <a:xfrm rot="20843945">
            <a:off x="3137348" y="1311474"/>
            <a:ext cx="1152128" cy="864096"/>
          </a:xfrm>
          <a:prstGeom prst="circular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992" y="1916832"/>
            <a:ext cx="296882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Строительный материал, </a:t>
            </a:r>
          </a:p>
          <a:p>
            <a:r>
              <a:rPr lang="ru-RU" dirty="0"/>
              <a:t>О</a:t>
            </a:r>
            <a:r>
              <a:rPr lang="ru-RU" dirty="0" smtClean="0"/>
              <a:t>беспечивает иммунитет,</a:t>
            </a:r>
          </a:p>
          <a:p>
            <a:r>
              <a:rPr lang="ru-RU" dirty="0" smtClean="0"/>
              <a:t>Усвоение других веществ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8422" y="2204864"/>
            <a:ext cx="3349782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Участвуют в образовании</a:t>
            </a:r>
            <a:br>
              <a:rPr lang="ru-RU" dirty="0" smtClean="0"/>
            </a:br>
            <a:r>
              <a:rPr lang="ru-RU" dirty="0" smtClean="0"/>
              <a:t>многих веществ в организме,</a:t>
            </a:r>
          </a:p>
          <a:p>
            <a:pPr algn="r"/>
            <a:r>
              <a:rPr lang="ru-RU" dirty="0" smtClean="0"/>
              <a:t>Теплообмен, энергия</a:t>
            </a:r>
          </a:p>
        </p:txBody>
      </p:sp>
      <p:sp>
        <p:nvSpPr>
          <p:cNvPr id="9" name="Круговая стрелка 8"/>
          <p:cNvSpPr/>
          <p:nvPr/>
        </p:nvSpPr>
        <p:spPr>
          <a:xfrm rot="8243375">
            <a:off x="6872645" y="3142802"/>
            <a:ext cx="1152128" cy="864096"/>
          </a:xfrm>
          <a:prstGeom prst="circular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661248"/>
            <a:ext cx="397531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глюкозы, энергии, </a:t>
            </a:r>
          </a:p>
          <a:p>
            <a:r>
              <a:rPr lang="ru-RU" dirty="0" smtClean="0"/>
              <a:t>участвуют в образовании гормонов</a:t>
            </a:r>
          </a:p>
        </p:txBody>
      </p:sp>
      <p:sp>
        <p:nvSpPr>
          <p:cNvPr id="11" name="Круговая стрелка 10"/>
          <p:cNvSpPr/>
          <p:nvPr/>
        </p:nvSpPr>
        <p:spPr>
          <a:xfrm rot="15154253">
            <a:off x="2480905" y="4866915"/>
            <a:ext cx="1152128" cy="864096"/>
          </a:xfrm>
          <a:prstGeom prst="circular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7" b="89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4461268"/>
            <a:ext cx="1413600" cy="1100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3" y="332656"/>
            <a:ext cx="8435975" cy="1143000"/>
          </a:xfrm>
        </p:spPr>
        <p:txBody>
          <a:bodyPr/>
          <a:lstStyle/>
          <a:p>
            <a:r>
              <a:rPr lang="ru-RU" sz="3200" b="1" dirty="0" smtClean="0"/>
              <a:t>Углеводный обмен. Норма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5884" y="1711327"/>
            <a:ext cx="7514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Глюкоза – основа питания и источник энергии всех клеток.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В кровь поступает из кишечника или из печени </a:t>
            </a:r>
          </a:p>
          <a:p>
            <a:r>
              <a:rPr lang="ru-RU" sz="2000" dirty="0" smtClean="0"/>
              <a:t>(«неприкосновенный запас»).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Для проникновения в клетку необходим «ключ» – Инсулин.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0" y="3034766"/>
            <a:ext cx="4160161" cy="2991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7" b="89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9091" y="4799762"/>
            <a:ext cx="1348785" cy="105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37" b="89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1824" y="5059752"/>
            <a:ext cx="1382504" cy="107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2895"/>
            <a:ext cx="1168984" cy="16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Виды сахарного диабета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5217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Сахарный диабет 1 типа (абсолютная недостаточность </a:t>
            </a:r>
          </a:p>
          <a:p>
            <a:r>
              <a:rPr lang="ru-RU" sz="2000" dirty="0" smtClean="0"/>
              <a:t>инсулина);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Сахарный диабет 2 типа (относительная недостаточность </a:t>
            </a:r>
          </a:p>
          <a:p>
            <a:r>
              <a:rPr lang="ru-RU" sz="2000" dirty="0" smtClean="0"/>
              <a:t>инсулина);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err="1" smtClean="0"/>
              <a:t>Гестационный</a:t>
            </a:r>
            <a:r>
              <a:rPr lang="ru-RU" sz="2000" dirty="0" smtClean="0"/>
              <a:t> сахарный диабет;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Другие виды сахарного диабета;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55824"/>
            <a:ext cx="2512699" cy="260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4023546"/>
            <a:ext cx="3116451" cy="24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Сахарный диабет 1 типа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83408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Абсолютная инсулиновая недостаточность, чаще всего начало </a:t>
            </a:r>
          </a:p>
          <a:p>
            <a:r>
              <a:rPr lang="ru-RU" sz="2000" dirty="0" smtClean="0"/>
              <a:t>в молодом возрасте;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Провоцирующий фактор – инфекционные заболевания, стрессы, </a:t>
            </a:r>
          </a:p>
          <a:p>
            <a:r>
              <a:rPr lang="ru-RU" sz="2000" dirty="0" smtClean="0"/>
              <a:t>передозировка некоторыми лекарственными препаратами;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Выраженные проявления заболевания при гибели 80% </a:t>
            </a:r>
          </a:p>
          <a:p>
            <a:r>
              <a:rPr lang="ru-RU" sz="2000" dirty="0" smtClean="0"/>
              <a:t>бета-клеток (слабость, утомляемость, жажда, сухость во рту, </a:t>
            </a:r>
          </a:p>
          <a:p>
            <a:r>
              <a:rPr lang="ru-RU" sz="2000" dirty="0" smtClean="0"/>
              <a:t>снижение массы тела, частое мочеиспускание, тошнота, рвота, </a:t>
            </a:r>
          </a:p>
          <a:p>
            <a:r>
              <a:rPr lang="ru-RU" sz="2000" dirty="0" smtClean="0"/>
              <a:t>заторможенность, одышка, кома).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2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_Fruit-strawberr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ruit-strawber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uit-strawber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uit-strawberr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uit-strawberr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uit-strawberr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uit-strawberr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uit-strawberr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uit-strawberr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uit-strawberr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uit-strawberr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uit-strawberr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uit-strawberr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uit-strawberr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46_Fruit-strawberr</Template>
  <TotalTime>437</TotalTime>
  <Words>1709</Words>
  <Application>Microsoft Office PowerPoint</Application>
  <PresentationFormat>Экран (4:3)</PresentationFormat>
  <Paragraphs>304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46_Fruit-strawberr</vt:lpstr>
      <vt:lpstr>Сахарный диабет. Профилактика</vt:lpstr>
      <vt:lpstr>АНКЕТА ДЛЯ ВЫЯВЛЕНИЯ ПРЕДИАБЕТА ИЛИ САХАРНОГО ДИАБЕТА </vt:lpstr>
      <vt:lpstr>Презентация PowerPoint</vt:lpstr>
      <vt:lpstr>РЕЗУЛЬТАТЫ:</vt:lpstr>
      <vt:lpstr>Что такое сахарный диабет?</vt:lpstr>
      <vt:lpstr>Обмен веществ</vt:lpstr>
      <vt:lpstr>Углеводный обмен. Норма</vt:lpstr>
      <vt:lpstr>Виды сахарного диабета</vt:lpstr>
      <vt:lpstr>Сахарный диабет 1 типа</vt:lpstr>
      <vt:lpstr>Сахарный диабет 1 типа</vt:lpstr>
      <vt:lpstr>Сахарный диабет 2 типа</vt:lpstr>
      <vt:lpstr>Сахарный диабет 2 типа</vt:lpstr>
      <vt:lpstr>Гликемия</vt:lpstr>
      <vt:lpstr>Норма глюкозы в крови</vt:lpstr>
      <vt:lpstr>Зачем лечить  Сахарный диабет?</vt:lpstr>
      <vt:lpstr>Осложнения</vt:lpstr>
      <vt:lpstr>Гипергликемия</vt:lpstr>
      <vt:lpstr>Презентация PowerPoint</vt:lpstr>
      <vt:lpstr>Самоконтроль</vt:lpstr>
      <vt:lpstr>Дневник самоконтроля</vt:lpstr>
      <vt:lpstr>Основные принципы питания  при сахарном диабете </vt:lpstr>
      <vt:lpstr>Пищевой светофор.  Зеленая группа</vt:lpstr>
      <vt:lpstr>Пищевой светофор.  Желтая группа</vt:lpstr>
      <vt:lpstr>Пищевой светофор.  Красная группа</vt:lpstr>
      <vt:lpstr>Особенности физических нагрузок при  Сахарном диабете</vt:lpstr>
      <vt:lpstr>Частота посещения специалистов </vt:lpstr>
      <vt:lpstr>Профилактика сахарного диабета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Гипогликемия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при Сахарном диабете</dc:title>
  <dc:creator>Елена</dc:creator>
  <cp:lastModifiedBy>Home</cp:lastModifiedBy>
  <cp:revision>46</cp:revision>
  <dcterms:created xsi:type="dcterms:W3CDTF">2017-01-24T10:16:46Z</dcterms:created>
  <dcterms:modified xsi:type="dcterms:W3CDTF">2018-01-23T08:49:36Z</dcterms:modified>
</cp:coreProperties>
</file>