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5" r:id="rId3"/>
    <p:sldId id="259" r:id="rId4"/>
    <p:sldId id="261" r:id="rId5"/>
    <p:sldId id="264" r:id="rId6"/>
    <p:sldId id="265" r:id="rId7"/>
    <p:sldId id="266" r:id="rId8"/>
    <p:sldId id="267" r:id="rId9"/>
    <p:sldId id="258" r:id="rId10"/>
    <p:sldId id="278" r:id="rId11"/>
    <p:sldId id="279" r:id="rId12"/>
    <p:sldId id="272" r:id="rId13"/>
    <p:sldId id="273" r:id="rId14"/>
    <p:sldId id="281" r:id="rId15"/>
    <p:sldId id="283" r:id="rId16"/>
    <p:sldId id="284" r:id="rId17"/>
    <p:sldId id="280" r:id="rId18"/>
    <p:sldId id="275" r:id="rId19"/>
    <p:sldId id="276" r:id="rId20"/>
    <p:sldId id="277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78" autoAdjust="0"/>
  </p:normalViewPr>
  <p:slideViewPr>
    <p:cSldViewPr>
      <p:cViewPr varScale="1">
        <p:scale>
          <a:sx n="82" d="100"/>
          <a:sy n="82" d="100"/>
        </p:scale>
        <p:origin x="-146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F3CB5-78F8-4CB1-9C86-1360B2859AB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CC2FE-3AA5-44B2-BCB4-C9E9977B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C9DD-A23B-4EFF-BD23-8593C59AB53B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0A2-C584-4CFE-A649-F1274F517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620688"/>
            <a:ext cx="4320480" cy="50405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Что надо знать  про артериальную гипертонию,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инфаркт миокарда, острое нарушение мозгового кровообращения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10" descr="https://img04.rl0.ru/63ced2ee84468903540fc32e1f6b058b/c650x450/www.belarus-mtz.by/wp-content/uploads/2015/03/1360928563_giperton_dra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8877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://tse1.mm.bing.net/th?&amp;id=OIP.M131f829bb1970fbd805242c12f29c17c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419475" cy="20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fs00.infourok.ru/images/doc/220/9514/1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erdtse1.ru/wp-content/uploads/2017/06/%D0%9F%D1%80%D0%B8%D1%87%D0%B8%D0%BD%D1%8B-%D0%B2%D0%BE%D0%B7%D0%BD%D0%B8%D0%BA%D0%BD%D0%BE%D0%B2%D0%B5%D0%BD%D0%B8%D1%8F-%D0%B8%D0%BD%D1%84%D0%B0%D1%80%D0%BA%D1%82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36904" cy="57606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amozdraw.ru/blog/wp-content/uploads/2017/03/infar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64488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f.ppt-online.org/files/slide/z/z6eans0G9QUJ8himZLM3Kfdcobq5ElNuFrv24k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ужч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8001000" cy="2381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1124744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Острое нарушение мозгового кровообращения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g03.rl0.ru/e7077c70a3b1366cc02f029b50a67f19/c1024x768/cf.ppt-online.org/files/slide/r/RfZYQlS0MH5xLiVp8rnay1mN2jP9TID34gwdtU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640960" cy="6019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g09.rl0.ru/6dc3666af7dfd7dc5517bc44127dac8c/c720x540/present5.com/docs/sovremennye_problemy_insulytov_packed_images/sovremennye_problemy_insulytov_packed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640960" cy="4293096"/>
          </a:xfrm>
          <a:prstGeom prst="rect">
            <a:avLst/>
          </a:prstGeom>
          <a:noFill/>
        </p:spPr>
      </p:pic>
      <p:pic>
        <p:nvPicPr>
          <p:cNvPr id="35842" name="Picture 2" descr="http://mozgius.ru/assets/templates/images/bolezni/sosudy/293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077072"/>
            <a:ext cx="4762500" cy="22048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g06.rl0.ru/0a980f07b68d68910fc58c2d9d7b6460/c773x485/golovnayabol.com/wp-content/uploads/2017/01/golovokruzhenie-i-toshn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56166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09.rl0.ru/ae7ef550b50c0daf33554dc7d04a5c93/c1024x767/cf.ppt-online.org/files/slide/1/1NflO9Ado4VG0X25Ht67IbsemjuFnZrcJTWPiR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6916"/>
            <a:ext cx="9144000" cy="67710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Алгоритм неотложных </a:t>
            </a:r>
            <a:r>
              <a:rPr lang="ru-RU" b="1" dirty="0" smtClean="0"/>
              <a:t>действий</a:t>
            </a:r>
          </a:p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Срочно </a:t>
            </a:r>
            <a:r>
              <a:rPr lang="ru-RU" sz="2000" b="1" dirty="0"/>
              <a:t>вызывайте бригаду скорой медицинской помощи, даже если эти проявления болезни наблюдались всего несколько </a:t>
            </a:r>
            <a:r>
              <a:rPr lang="ru-RU" sz="2000" b="1" dirty="0" smtClean="0"/>
              <a:t>минут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Если </a:t>
            </a:r>
            <a:r>
              <a:rPr lang="ru-RU" sz="2000" b="1" dirty="0"/>
              <a:t>больной без сознания, положите его на бок, удалите из полости рта съемные протезы (остатки пищи, рвотные массы), убедитесь, что больной дышит</a:t>
            </a:r>
            <a:r>
              <a:rPr lang="ru-RU" sz="20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2000" b="1" dirty="0"/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Если пострадавший в сознании, помогите ему принять удобное сидячее или полусидячее положение в кресле или на кровати, подложив под спину подушки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/>
              <a:t>Обеспечьте приток свежего воздуха. Расстегните воротник рубашки, ремень, пояс, снимите стесняющую одежду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Измерьте артериальное давление, если его верхний уровень превышает 220 мм рт. ст., дайте больному препарат, снижающий артериальное давление, который он принимал раньше.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/>
              <a:t>Измерьте температуру тела. Если t 38° или более, дайте больному 1 г парацетамола (2 таблетки по 0,5 г разжевать, проглотить</a:t>
            </a:r>
            <a:r>
              <a:rPr lang="ru-RU" sz="2000" b="1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1124744"/>
            <a:ext cx="3742184" cy="24757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Артериальная гипертензия (гипертония)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2" descr="https://img03.rl0.ru/2bb5ece79f66741136735c09158adf88/c640x480/monzaclub.ru/kartinki/57ac849922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51275" cy="32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04.rl0.ru/d6cccff8bdf4ef0a6c7018077b910eed/c900x506/mcykt.ru/wp-content/uploads/2017/07/62fb5f1024529266c6e71c0c0c9ddb3c_X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72500" cy="59046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9.rl0.ru/34fcbd9b6f75a65020f7c100966ab620/c1024x768/www.playcast.ru/uploads/2017/05/08/225348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7920880" cy="49685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shkolageo.ru/mpakard/%D0%9A%D0%B0%D1%80%D0%B4%D0%B8%D0%BE%D0%BB%D0%BE%D0%B3%D0%B8%D1%8F+%D0%BC%D0%B0%D1%82%D0%B5%D1%80%D0%B8%D0%B0%D0%BBd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37964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116633"/>
            <a:ext cx="3096344" cy="6555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/>
            <a:endParaRPr lang="ru-RU" sz="2000" dirty="0" smtClean="0"/>
          </a:p>
          <a:p>
            <a:pPr fontAlgn="base"/>
            <a:r>
              <a:rPr lang="ru-RU" sz="2000" dirty="0" smtClean="0"/>
              <a:t> Главным показателем является давление пациента, его уровень и стабильность</a:t>
            </a:r>
          </a:p>
          <a:p>
            <a:pPr fontAlgn="base"/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Оптимальное – 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120/80 мм. рт. ст. или ниже.</a:t>
            </a:r>
          </a:p>
          <a:p>
            <a:pPr fontAlgn="base"/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Гипертония I степени – 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140-159/90-99 мм. рт. ст.</a:t>
            </a:r>
          </a:p>
          <a:p>
            <a:pPr fontAlgn="base">
              <a:buFont typeface="Arial" pitchFamily="34" charset="0"/>
              <a:buChar char="•"/>
            </a:pPr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Гипертония II степени –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 160- 179/100-109 мм. рт. ст.</a:t>
            </a:r>
          </a:p>
          <a:p>
            <a:pPr fontAlgn="base">
              <a:buFont typeface="Arial" pitchFamily="34" charset="0"/>
              <a:buChar char="•"/>
            </a:pPr>
            <a:endParaRPr lang="ru-RU" sz="2000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Гипертония III степени – 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 smtClean="0"/>
              <a:t>180/110 мм. рт. ст. и выше.</a:t>
            </a:r>
          </a:p>
          <a:p>
            <a:pPr fontAlgn="base"/>
            <a:endParaRPr lang="ru-RU" sz="2000" dirty="0" smtClean="0"/>
          </a:p>
        </p:txBody>
      </p:sp>
      <p:pic>
        <p:nvPicPr>
          <p:cNvPr id="5" name="Picture 10" descr="https://img04.rl0.ru/63ced2ee84468903540fc32e1f6b058b/c650x450/www.belarus-mtz.by/wp-content/uploads/2015/03/1360928563_giperton_dra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432048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prepbase.ru/uploads/posts/2016-09/1474213499_d093d0b8d0bfd0b5d180d182d0bed0bdd0b8d18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g06.rl0.ru/e58765a21579ef0feda95e4735d64f40/c1024x768/cf.ppt-online.org/files/slide/m/MTjxnX3OsDGBcWpQA7wzbP95oyNCehRq2r8lLS/slid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s://img02.rl0.ru/71e0240df50303d86f1a585412587d6a/c960x720/900igr.net/up/datas/169176/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img05.rl0.ru/5b2301c2ecde221ea499f189d081a083/c960x720/900igr.net/up/datas/145405/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2"/>
            <a:ext cx="7848872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3728" y="260648"/>
            <a:ext cx="4950272" cy="64633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Как </a:t>
            </a:r>
            <a:r>
              <a:rPr lang="ru-RU" b="1" dirty="0"/>
              <a:t>только симптомы криза начали проявляться, тут же необходимо вызвать скорую медицинскую </a:t>
            </a:r>
            <a:r>
              <a:rPr lang="ru-RU" b="1" dirty="0" smtClean="0"/>
              <a:t>помощь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Больному </a:t>
            </a:r>
            <a:r>
              <a:rPr lang="ru-RU" b="1" dirty="0"/>
              <a:t>следует </a:t>
            </a:r>
            <a:r>
              <a:rPr lang="ru-RU" b="1" dirty="0" smtClean="0"/>
              <a:t>лечь </a:t>
            </a:r>
            <a:r>
              <a:rPr lang="ru-RU" b="1" dirty="0"/>
              <a:t>на кровать таким образом, чтобы голова оказалась приподнята. 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Необходимо </a:t>
            </a:r>
            <a:r>
              <a:rPr lang="ru-RU" b="1" dirty="0"/>
              <a:t>измерять артериальное давление каждые 10-15 минут, фиксируя показания. 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Обеспечить </a:t>
            </a:r>
            <a:r>
              <a:rPr lang="ru-RU" b="1" dirty="0"/>
              <a:t>приток свежего воздуха</a:t>
            </a:r>
            <a:r>
              <a:rPr lang="ru-RU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Ноги </a:t>
            </a:r>
            <a:r>
              <a:rPr lang="ru-RU" b="1" dirty="0"/>
              <a:t>больного нужно </a:t>
            </a:r>
            <a:r>
              <a:rPr lang="ru-RU" b="1" dirty="0" smtClean="0"/>
              <a:t>плотно </a:t>
            </a:r>
            <a:r>
              <a:rPr lang="ru-RU" b="1" dirty="0"/>
              <a:t>укутать одеялом или же опустить в ванночку с горячей водой</a:t>
            </a:r>
            <a:r>
              <a:rPr lang="ru-RU" b="1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Эффективным будет прием следующих препаратов: каптоприл, клофелин, нифедипин. </a:t>
            </a: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Если имеются боли за грудиной, под язык больному можно положить таблетку нитроглицерина</a:t>
            </a:r>
          </a:p>
        </p:txBody>
      </p:sp>
      <p:pic>
        <p:nvPicPr>
          <p:cNvPr id="5" name="Picture 4" descr="http://shkolageo.ru/mpakard/%D0%9A%D0%B0%D1%80%D0%B4%D0%B8%D0%BE%D0%BB%D0%BE%D0%B3%D0%B8%D1%8F+%D0%BC%D0%B0%D1%82%D0%B5%D1%80%D0%B8%D0%B0%D0%BBd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9712"/>
            <a:ext cx="4020567" cy="60486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350100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</a:p>
        </p:txBody>
      </p:sp>
      <p:pic>
        <p:nvPicPr>
          <p:cNvPr id="7" name="Picture 14" descr="https://img04.rl0.ru/0e6760bd6dd5e75c8a09c432841c941c/c800x405/monzaclub.ru/kartinki/57adf2ff3a9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528392" cy="30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0648"/>
            <a:ext cx="4752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Инфаркт миокарда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8" name="Picture 6" descr="http://okeydoc.ru/wp-content/uploads/2016/05/imgs6163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560840" cy="5353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257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Что надо знать  про артериальную гипертонию,  инфаркт миокарда, острое нарушение мозгового кровообращения </vt:lpstr>
      <vt:lpstr>Артериальная гипертензия (гипертония)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Олюшенька</dc:creator>
  <cp:lastModifiedBy>Олюшенька</cp:lastModifiedBy>
  <cp:revision>11</cp:revision>
  <dcterms:created xsi:type="dcterms:W3CDTF">2017-10-14T15:42:14Z</dcterms:created>
  <dcterms:modified xsi:type="dcterms:W3CDTF">2017-10-23T06:11:08Z</dcterms:modified>
</cp:coreProperties>
</file>