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0" r:id="rId3"/>
    <p:sldId id="297" r:id="rId4"/>
    <p:sldId id="258" r:id="rId5"/>
    <p:sldId id="261" r:id="rId6"/>
    <p:sldId id="262" r:id="rId7"/>
    <p:sldId id="264" r:id="rId8"/>
    <p:sldId id="263" r:id="rId9"/>
    <p:sldId id="266" r:id="rId10"/>
    <p:sldId id="265" r:id="rId11"/>
    <p:sldId id="275" r:id="rId12"/>
    <p:sldId id="287" r:id="rId13"/>
    <p:sldId id="288" r:id="rId14"/>
    <p:sldId id="289" r:id="rId15"/>
    <p:sldId id="286" r:id="rId16"/>
    <p:sldId id="267" r:id="rId17"/>
    <p:sldId id="291" r:id="rId18"/>
    <p:sldId id="292" r:id="rId19"/>
    <p:sldId id="293" r:id="rId20"/>
    <p:sldId id="279" r:id="rId21"/>
    <p:sldId id="280" r:id="rId22"/>
    <p:sldId id="281" r:id="rId23"/>
    <p:sldId id="294" r:id="rId24"/>
    <p:sldId id="295" r:id="rId25"/>
    <p:sldId id="296" r:id="rId26"/>
    <p:sldId id="298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9B7"/>
    <a:srgbClr val="C9A485"/>
    <a:srgbClr val="FFCC66"/>
    <a:srgbClr val="D27324"/>
    <a:srgbClr val="F0F084"/>
    <a:srgbClr val="339933"/>
    <a:srgbClr val="BDA977"/>
    <a:srgbClr val="AFD454"/>
    <a:srgbClr val="F7A707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A4CB0-4C47-4284-90F9-528D1F6ACB98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3C764-9A54-43B4-B67A-547B7BF9A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8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44CC06-694B-443D-812D-EB777BBCA421}" type="slidenum">
              <a:rPr lang="ru-RU" sz="1200">
                <a:solidFill>
                  <a:prstClr val="black"/>
                </a:solidFill>
              </a:rPr>
              <a:pPr/>
              <a:t>17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52B4BE-7A89-4626-850A-5FC2D51FCC9D}" type="slidenum">
              <a:rPr lang="ru-RU" sz="1200">
                <a:solidFill>
                  <a:prstClr val="black"/>
                </a:solidFill>
              </a:rPr>
              <a:pPr/>
              <a:t>18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7B3145C-89D8-41D5-9853-FC6973EC6498}" type="slidenum">
              <a:rPr lang="ru-RU" sz="1200">
                <a:solidFill>
                  <a:prstClr val="black"/>
                </a:solidFill>
              </a:rPr>
              <a:pPr/>
              <a:t>19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 rot="5400000">
            <a:off x="2020426" y="-382205"/>
            <a:ext cx="6722819" cy="7524328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0767" y="325723"/>
            <a:ext cx="8065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ГБУЗ «Челябинский областной центр общественного здоровья и </a:t>
            </a:r>
          </a:p>
          <a:p>
            <a:pPr algn="ctr"/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медицинской профилактики»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100000">
                        <a14:foregroundMark x1="36154" y1="14844" x2="36154" y2="14844"/>
                        <a14:foregroundMark x1="28077" y1="44531" x2="28077" y2="44531"/>
                        <a14:foregroundMark x1="63077" y1="29297" x2="63077" y2="29297"/>
                        <a14:foregroundMark x1="81923" y1="35156" x2="81923" y2="35156"/>
                        <a14:foregroundMark x1="51923" y1="43750" x2="51923" y2="43750"/>
                        <a14:foregroundMark x1="43846" y1="4297" x2="43846" y2="4297"/>
                        <a14:foregroundMark x1="16923" y1="15625" x2="16923" y2="15625"/>
                        <a14:foregroundMark x1="2692" y1="37500" x2="2692" y2="37500"/>
                        <a14:foregroundMark x1="15385" y1="39844" x2="15385" y2="39844"/>
                        <a14:foregroundMark x1="16154" y1="81641" x2="16154" y2="81641"/>
                        <a14:foregroundMark x1="46154" y1="81641" x2="46154" y2="81641"/>
                        <a14:foregroundMark x1="40000" y1="96094" x2="40000" y2="96094"/>
                        <a14:foregroundMark x1="81154" y1="84766" x2="81154" y2="84766"/>
                        <a14:foregroundMark x1="78846" y1="16406" x2="78846" y2="16406"/>
                        <a14:foregroundMark x1="94615" y1="39844" x2="94615" y2="39844"/>
                        <a14:foregroundMark x1="38462" y1="61719" x2="38462" y2="6171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8" y="4874038"/>
            <a:ext cx="1452535" cy="151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1353" y="2708920"/>
            <a:ext cx="5566540" cy="98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Предиабет</a:t>
            </a:r>
            <a:r>
              <a:rPr lang="ru-RU" sz="5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. </a:t>
            </a:r>
          </a:p>
          <a:p>
            <a:pPr algn="ctr"/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Как выявить и что делать?</a:t>
            </a:r>
          </a:p>
        </p:txBody>
      </p:sp>
    </p:spTree>
    <p:extLst>
      <p:ext uri="{BB962C8B-B14F-4D97-AF65-F5344CB8AC3E}">
        <p14:creationId xmlns:p14="http://schemas.microsoft.com/office/powerpoint/2010/main" val="402571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 rot="5400000">
            <a:off x="1516370" y="-886259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1637" y="2116551"/>
            <a:ext cx="85007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Чаще в возрасте старше 40 лет;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Чаще у лиц, имеющих избыточную массу тела или ожирение;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Начало постепенное, незаметное. Признаки: слабость, </a:t>
            </a:r>
          </a:p>
          <a:p>
            <a:r>
              <a:rPr lang="ru-RU" sz="2000" dirty="0"/>
              <a:t>утомляемость, жажда, сухость во рту, зуд, частое мочеиспускание, </a:t>
            </a:r>
          </a:p>
          <a:p>
            <a:r>
              <a:rPr lang="ru-RU" sz="2000" dirty="0"/>
              <a:t>склонность к инфекционным заболеваниям, плохое заживление ран, </a:t>
            </a:r>
          </a:p>
          <a:p>
            <a:r>
              <a:rPr lang="ru-RU" sz="2000" dirty="0"/>
              <a:t>потеря чувствительности.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332026"/>
            <a:ext cx="4982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Сахарный диабет 2 типа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096" y="4023545"/>
            <a:ext cx="3116451" cy="24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6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 rot="5400000">
            <a:off x="1516370" y="-886259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79712" y="322220"/>
            <a:ext cx="6574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осложнения сахарного диабета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7818" y="1196752"/>
            <a:ext cx="41230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Острые состояния</a:t>
            </a:r>
            <a:r>
              <a:rPr lang="ru-RU" sz="2000" dirty="0"/>
              <a:t>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гипергликемия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гипогликемия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/>
              <a:t>кетоацидоз</a:t>
            </a:r>
            <a:endParaRPr lang="ru-RU" sz="2000" dirty="0"/>
          </a:p>
          <a:p>
            <a:r>
              <a:rPr lang="ru-RU" sz="2000" b="1" dirty="0"/>
              <a:t>Хронические осложнени</a:t>
            </a:r>
            <a:r>
              <a:rPr lang="ru-RU" sz="2000" dirty="0"/>
              <a:t>я: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микроангиопатии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/>
              <a:t>макроангиопатии</a:t>
            </a: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/>
              <a:t>нейропатии</a:t>
            </a: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синдром диабетической стопы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3567894" cy="2383572"/>
          </a:xfrm>
          <a:prstGeom prst="rect">
            <a:avLst/>
          </a:prstGeom>
        </p:spPr>
      </p:pic>
      <p:pic>
        <p:nvPicPr>
          <p:cNvPr id="20" name="Рисунок 19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39" y="1196752"/>
            <a:ext cx="1848108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6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700809"/>
            <a:ext cx="8352927" cy="4233856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40000"/>
              </a:spcBef>
            </a:pPr>
            <a:r>
              <a:rPr lang="ru-RU" b="1" dirty="0"/>
              <a:t>СД  - наследственное заболевание. Риск заболеть СД 2 типа возрастает в 10-20 раз при наличии СД у родителей и ближайших родственников.</a:t>
            </a:r>
          </a:p>
          <a:p>
            <a:pPr>
              <a:lnSpc>
                <a:spcPct val="70000"/>
              </a:lnSpc>
              <a:spcBef>
                <a:spcPct val="40000"/>
              </a:spcBef>
            </a:pPr>
            <a:endParaRPr lang="ru-RU" b="1" dirty="0"/>
          </a:p>
          <a:p>
            <a:pPr>
              <a:lnSpc>
                <a:spcPct val="70000"/>
              </a:lnSpc>
              <a:spcBef>
                <a:spcPct val="40000"/>
              </a:spcBef>
            </a:pPr>
            <a:r>
              <a:rPr lang="ru-RU" b="1" dirty="0"/>
              <a:t>Риск заболеть СД 1 типа возрастает в 2-6 раз при наличии СД 1 типа у одного из родителей и ближайших родственников, и до 30% если больны оба родителя.</a:t>
            </a:r>
          </a:p>
          <a:p>
            <a:pPr>
              <a:lnSpc>
                <a:spcPct val="70000"/>
              </a:lnSpc>
              <a:spcBef>
                <a:spcPct val="40000"/>
              </a:spcBef>
            </a:pPr>
            <a:endParaRPr lang="ru-RU" b="1" dirty="0"/>
          </a:p>
          <a:p>
            <a:pPr>
              <a:lnSpc>
                <a:spcPct val="70000"/>
              </a:lnSpc>
              <a:spcBef>
                <a:spcPct val="40000"/>
              </a:spcBef>
            </a:pPr>
            <a:r>
              <a:rPr lang="ru-RU" b="1" dirty="0"/>
              <a:t>Риск СД 2 типа возрастает по мере наличия абдоминального ожирения</a:t>
            </a:r>
          </a:p>
          <a:p>
            <a:pPr>
              <a:lnSpc>
                <a:spcPct val="70000"/>
              </a:lnSpc>
              <a:spcBef>
                <a:spcPct val="40000"/>
              </a:spcBef>
            </a:pPr>
            <a:endParaRPr lang="ru-RU" b="1" dirty="0"/>
          </a:p>
          <a:p>
            <a:pPr>
              <a:lnSpc>
                <a:spcPct val="70000"/>
              </a:lnSpc>
              <a:spcBef>
                <a:spcPct val="40000"/>
              </a:spcBef>
            </a:pPr>
            <a:r>
              <a:rPr lang="ru-RU" b="1" dirty="0"/>
              <a:t>Внутриутробные факторы (вес новорожденного менее 2,5 кг) 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332656"/>
            <a:ext cx="7175351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Риск СД</a:t>
            </a:r>
          </a:p>
        </p:txBody>
      </p:sp>
    </p:spTree>
    <p:extLst>
      <p:ext uri="{BB962C8B-B14F-4D97-AF65-F5344CB8AC3E}">
        <p14:creationId xmlns:p14="http://schemas.microsoft.com/office/powerpoint/2010/main" val="285084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9248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Группы риска СД 2 типа</a:t>
            </a:r>
            <a:endParaRPr lang="ru-RU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208912" cy="439248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возраст &gt; 45 лет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избыточная масса тела или ожирение</a:t>
            </a:r>
          </a:p>
          <a:p>
            <a:pPr algn="just"/>
            <a:r>
              <a:rPr lang="ru-RU" sz="2400" b="1" dirty="0"/>
              <a:t>семейный анамнез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привычно низкая физическая активность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нарушенная гликемия натощак или нарушенная толерантность к глюкозе</a:t>
            </a:r>
          </a:p>
        </p:txBody>
      </p:sp>
    </p:spTree>
    <p:extLst>
      <p:ext uri="{BB962C8B-B14F-4D97-AF65-F5344CB8AC3E}">
        <p14:creationId xmlns:p14="http://schemas.microsoft.com/office/powerpoint/2010/main" val="190761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964488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Группы риска СД 2 типа</a:t>
            </a:r>
            <a:endParaRPr lang="ru-R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08912" cy="42484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b="1" dirty="0" err="1"/>
              <a:t>гестационный</a:t>
            </a:r>
            <a:r>
              <a:rPr lang="ru-RU" sz="2800" b="1" dirty="0"/>
              <a:t> СД или рождение крупного плода в анамнезе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артериальная гипертензия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холестерин ЛПВП &lt; 0,9 </a:t>
            </a:r>
            <a:r>
              <a:rPr lang="ru-RU" sz="2800" b="1" dirty="0" err="1"/>
              <a:t>ммоль</a:t>
            </a:r>
            <a:r>
              <a:rPr lang="ru-RU" sz="2800" b="1" dirty="0"/>
              <a:t>/л и/или ТГ &gt; 2,82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Синдром поликистозных яичников</a:t>
            </a:r>
          </a:p>
          <a:p>
            <a:pPr algn="just"/>
            <a:endParaRPr lang="ru-RU" sz="2800" b="1" dirty="0"/>
          </a:p>
          <a:p>
            <a:pPr algn="just"/>
            <a:r>
              <a:rPr lang="ru-RU" sz="2800" b="1" dirty="0"/>
              <a:t>Наличие ССЗ</a:t>
            </a:r>
          </a:p>
        </p:txBody>
      </p:sp>
    </p:spTree>
    <p:extLst>
      <p:ext uri="{BB962C8B-B14F-4D97-AF65-F5344CB8AC3E}">
        <p14:creationId xmlns:p14="http://schemas.microsoft.com/office/powerpoint/2010/main" val="1679194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Симптомы СД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00200"/>
            <a:ext cx="8496944" cy="4495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b="1" dirty="0"/>
              <a:t>Снижение веса</a:t>
            </a:r>
            <a:r>
              <a:rPr lang="ru-RU" dirty="0"/>
              <a:t>             расщепление жиров и обезвоживание (потеря жидкости из-за частого мочеиспускания)</a:t>
            </a:r>
          </a:p>
          <a:p>
            <a:pPr>
              <a:lnSpc>
                <a:spcPct val="85000"/>
              </a:lnSpc>
            </a:pPr>
            <a:endParaRPr lang="ru-RU" dirty="0"/>
          </a:p>
          <a:p>
            <a:pPr>
              <a:lnSpc>
                <a:spcPct val="85000"/>
              </a:lnSpc>
            </a:pPr>
            <a:r>
              <a:rPr lang="ru-RU" b="1" dirty="0"/>
              <a:t>Слабость, утомляемость</a:t>
            </a:r>
            <a:r>
              <a:rPr lang="ru-RU" dirty="0"/>
              <a:t>          энергетический «голод» клеток</a:t>
            </a:r>
          </a:p>
          <a:p>
            <a:pPr>
              <a:lnSpc>
                <a:spcPct val="85000"/>
              </a:lnSpc>
            </a:pPr>
            <a:endParaRPr lang="ru-RU" dirty="0"/>
          </a:p>
          <a:p>
            <a:pPr>
              <a:lnSpc>
                <a:spcPct val="85000"/>
              </a:lnSpc>
            </a:pPr>
            <a:r>
              <a:rPr lang="ru-RU" b="1" dirty="0"/>
              <a:t>Сухость во рту, жажда</a:t>
            </a:r>
            <a:r>
              <a:rPr lang="ru-RU" dirty="0"/>
              <a:t>             обезвоживание организма</a:t>
            </a:r>
          </a:p>
          <a:p>
            <a:pPr>
              <a:lnSpc>
                <a:spcPct val="85000"/>
              </a:lnSpc>
            </a:pPr>
            <a:endParaRPr lang="ru-RU" dirty="0"/>
          </a:p>
          <a:p>
            <a:pPr>
              <a:lnSpc>
                <a:spcPct val="85000"/>
              </a:lnSpc>
            </a:pPr>
            <a:r>
              <a:rPr lang="ru-RU" b="1" dirty="0"/>
              <a:t>Обильное и частое мочеиспускание</a:t>
            </a:r>
            <a:r>
              <a:rPr lang="ru-RU" dirty="0"/>
              <a:t>  </a:t>
            </a:r>
          </a:p>
          <a:p>
            <a:pPr marL="45720" indent="0">
              <a:lnSpc>
                <a:spcPct val="85000"/>
              </a:lnSpc>
              <a:buNone/>
            </a:pPr>
            <a:r>
              <a:rPr lang="ru-RU" dirty="0"/>
              <a:t>повышенный сахар крови «тянет» за собой воду и стимулирует почки. 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H="1">
            <a:off x="5694784" y="494116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H="1">
            <a:off x="3826768" y="414908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flipH="1">
            <a:off x="4027934" y="306896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H="1">
            <a:off x="2781300" y="172521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32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ерфолента 4"/>
          <p:cNvSpPr/>
          <p:nvPr/>
        </p:nvSpPr>
        <p:spPr>
          <a:xfrm rot="5400000">
            <a:off x="1516370" y="-886259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" b="97492" l="1322" r="98458"/>
                    </a14:imgEffect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00047"/>
            <a:ext cx="7177135" cy="488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63888" y="332026"/>
            <a:ext cx="207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гликемия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3687900"/>
            <a:ext cx="702192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Нормальный уровень глюкозы в крови, взятой из пальца: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в цельной крови:</a:t>
            </a:r>
          </a:p>
          <a:p>
            <a:r>
              <a:rPr lang="ru-RU" sz="2000" b="1" dirty="0"/>
              <a:t>натощак</a:t>
            </a:r>
            <a:r>
              <a:rPr lang="ru-RU" sz="2000" dirty="0"/>
              <a:t> 3,3-5,5 </a:t>
            </a:r>
            <a:r>
              <a:rPr lang="ru-RU" sz="2000" dirty="0" err="1"/>
              <a:t>ммоль</a:t>
            </a:r>
            <a:r>
              <a:rPr lang="ru-RU" sz="2000" dirty="0"/>
              <a:t>/л</a:t>
            </a:r>
          </a:p>
          <a:p>
            <a:r>
              <a:rPr lang="ru-RU" sz="2000" b="1" dirty="0"/>
              <a:t>через 2 часа после еды </a:t>
            </a:r>
            <a:r>
              <a:rPr lang="ru-RU" sz="2000" dirty="0"/>
              <a:t>до 7,8 </a:t>
            </a:r>
            <a:r>
              <a:rPr lang="ru-RU" sz="2000" dirty="0" err="1"/>
              <a:t>ммоль</a:t>
            </a:r>
            <a:r>
              <a:rPr lang="ru-RU" sz="2000" dirty="0"/>
              <a:t>/л</a:t>
            </a:r>
          </a:p>
          <a:p>
            <a:endParaRPr lang="ru-RU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в плазме крови:</a:t>
            </a:r>
          </a:p>
          <a:p>
            <a:r>
              <a:rPr lang="ru-RU" sz="2000" b="1" dirty="0"/>
              <a:t>натощак</a:t>
            </a:r>
            <a:r>
              <a:rPr lang="ru-RU" sz="2000" dirty="0"/>
              <a:t> до 6,1  </a:t>
            </a:r>
            <a:r>
              <a:rPr lang="ru-RU" sz="2000" dirty="0" err="1"/>
              <a:t>ммоль</a:t>
            </a:r>
            <a:r>
              <a:rPr lang="ru-RU" sz="2000" dirty="0"/>
              <a:t>/л</a:t>
            </a:r>
          </a:p>
          <a:p>
            <a:r>
              <a:rPr lang="ru-RU" sz="2000" b="1" dirty="0"/>
              <a:t>через 2 часа после еды </a:t>
            </a:r>
            <a:r>
              <a:rPr lang="ru-RU" sz="2000" dirty="0"/>
              <a:t>до 7,8 </a:t>
            </a:r>
            <a:r>
              <a:rPr lang="ru-RU" sz="2000" dirty="0" err="1"/>
              <a:t>ммоль</a:t>
            </a:r>
            <a:r>
              <a:rPr lang="ru-RU" sz="2000" dirty="0"/>
              <a:t>/л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4316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4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62388"/>
            <a:ext cx="328612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613150" y="750888"/>
            <a:ext cx="518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402000"/>
                </a:solidFill>
              </a:rPr>
              <a:t>Приборы для измерения уровня глюкозы крови </a:t>
            </a:r>
            <a:endParaRPr lang="en-US" sz="2800" i="1">
              <a:solidFill>
                <a:srgbClr val="000066"/>
              </a:solidFill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95713"/>
            <a:ext cx="2736850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1953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9138"/>
            <a:ext cx="194786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4151313"/>
            <a:ext cx="160972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992313"/>
            <a:ext cx="1576387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2925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26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/>
              <a:t>Приборы для измерения уровня глюкозы крови </a:t>
            </a:r>
            <a:endParaRPr lang="en-US" sz="2800" i="1">
              <a:solidFill>
                <a:srgbClr val="000066"/>
              </a:solidFill>
            </a:endParaRPr>
          </a:p>
        </p:txBody>
      </p:sp>
      <p:pic>
        <p:nvPicPr>
          <p:cNvPr id="53251" name="Picture 3" descr="аккучек 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581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4876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90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60648"/>
            <a:ext cx="5966666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tx1"/>
                </a:solidFill>
              </a:rPr>
              <a:t>Предиабет</a:t>
            </a:r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844824"/>
            <a:ext cx="8064896" cy="417646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/>
              <a:t>Нарушенная гликемия натощак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Нарушенная толерантность к глюкозе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Сочетание нарушенной гликемии натощак и нарушенной толерантности к глюкозе</a:t>
            </a:r>
          </a:p>
        </p:txBody>
      </p:sp>
    </p:spTree>
    <p:extLst>
      <p:ext uri="{BB962C8B-B14F-4D97-AF65-F5344CB8AC3E}">
        <p14:creationId xmlns:p14="http://schemas.microsoft.com/office/powerpoint/2010/main" val="277885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 rot="5400000">
            <a:off x="1516370" y="-886259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87" y="1599944"/>
            <a:ext cx="3591426" cy="36581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5192" y="1599944"/>
            <a:ext cx="20646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Овощи, кроме: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картофеля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бобовые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свекла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морковь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4869160"/>
            <a:ext cx="30743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Белки: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нежирные сорта мяса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птица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морепродукты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сыр, жирность 5-15%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8709" y="1599944"/>
            <a:ext cx="272683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Грибы</a:t>
            </a:r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b="1" dirty="0"/>
              <a:t>Несладкие напитки: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чай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кофе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минеральная вода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заваренные травы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188640"/>
            <a:ext cx="8045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Принципы диеты при сахарном диабете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Пищевой светофор</a:t>
            </a:r>
          </a:p>
        </p:txBody>
      </p:sp>
    </p:spTree>
    <p:extLst>
      <p:ext uri="{BB962C8B-B14F-4D97-AF65-F5344CB8AC3E}">
        <p14:creationId xmlns:p14="http://schemas.microsoft.com/office/powerpoint/2010/main" val="3600197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 rot="5400000">
            <a:off x="1516370" y="-886259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3572374" cy="39629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10920" y="1625353"/>
            <a:ext cx="29157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Молочные продукты,</a:t>
            </a:r>
          </a:p>
          <a:p>
            <a:r>
              <a:rPr lang="ru-RU" sz="2000" b="1" dirty="0"/>
              <a:t>с низкой жирностью: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кефир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ряженка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молоко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творог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сметана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5157192"/>
            <a:ext cx="613674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Продукты, содержащие медленные углеводы: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картофель, бобовые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макаронные изделия твердых сортов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крупы (кроме риса, манной крупы)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хлебобулочные изделия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1553016"/>
            <a:ext cx="289008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Фрукты, сухофрукты</a:t>
            </a:r>
          </a:p>
          <a:p>
            <a:r>
              <a:rPr lang="ru-RU" sz="2000" dirty="0"/>
              <a:t>за исключением: </a:t>
            </a:r>
          </a:p>
          <a:p>
            <a:r>
              <a:rPr lang="ru-RU" sz="2000" dirty="0"/>
              <a:t>- винограда </a:t>
            </a:r>
          </a:p>
          <a:p>
            <a:r>
              <a:rPr lang="ru-RU" sz="2000" dirty="0"/>
              <a:t>- бананов</a:t>
            </a:r>
          </a:p>
          <a:p>
            <a:r>
              <a:rPr lang="ru-RU" sz="2000" dirty="0"/>
              <a:t>- фруктовых соков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188640"/>
            <a:ext cx="8045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Принципы диеты при сахарном диабете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Пищевой светофор</a:t>
            </a:r>
          </a:p>
        </p:txBody>
      </p:sp>
    </p:spTree>
    <p:extLst>
      <p:ext uri="{BB962C8B-B14F-4D97-AF65-F5344CB8AC3E}">
        <p14:creationId xmlns:p14="http://schemas.microsoft.com/office/powerpoint/2010/main" val="4088236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 rot="5400000">
            <a:off x="1516370" y="-886259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13496"/>
            <a:ext cx="3524742" cy="39915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2239" y="1412776"/>
            <a:ext cx="2111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Алкоголь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5157192"/>
            <a:ext cx="58307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Продукты, содержащие быстрые углеводы: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все что содержит сахар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кондитерские изделия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фруктовые соки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варенье, мед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1302976"/>
            <a:ext cx="29672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Продукты с высоким </a:t>
            </a:r>
          </a:p>
          <a:p>
            <a:r>
              <a:rPr lang="ru-RU" sz="2000" b="1" dirty="0"/>
              <a:t>содержанием жира:</a:t>
            </a:r>
          </a:p>
          <a:p>
            <a:r>
              <a:rPr lang="ru-RU" sz="2000" dirty="0"/>
              <a:t>- копченые изделия</a:t>
            </a:r>
          </a:p>
          <a:p>
            <a:r>
              <a:rPr lang="ru-RU" sz="2000" dirty="0"/>
              <a:t>- майонез</a:t>
            </a:r>
          </a:p>
          <a:p>
            <a:r>
              <a:rPr lang="ru-RU" sz="2000" dirty="0"/>
              <a:t>- сливки</a:t>
            </a:r>
          </a:p>
          <a:p>
            <a:r>
              <a:rPr lang="ru-RU" sz="2000" dirty="0"/>
              <a:t>- жирное мясо, рыба</a:t>
            </a:r>
          </a:p>
          <a:p>
            <a:r>
              <a:rPr lang="ru-RU" sz="2000" dirty="0"/>
              <a:t>- домашние творог, </a:t>
            </a:r>
          </a:p>
          <a:p>
            <a:r>
              <a:rPr lang="ru-RU" sz="2000" dirty="0"/>
              <a:t>сметана</a:t>
            </a:r>
          </a:p>
          <a:p>
            <a:r>
              <a:rPr lang="ru-RU" sz="2000" dirty="0"/>
              <a:t>- фруктовых соков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188640"/>
            <a:ext cx="80457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Принципы диеты при сахарном диабете</a:t>
            </a: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Пищевой светофор</a:t>
            </a:r>
          </a:p>
        </p:txBody>
      </p:sp>
    </p:spTree>
    <p:extLst>
      <p:ext uri="{BB962C8B-B14F-4D97-AF65-F5344CB8AC3E}">
        <p14:creationId xmlns:p14="http://schemas.microsoft.com/office/powerpoint/2010/main" val="418349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 rot="5400000">
            <a:off x="1458055" y="-827943"/>
            <a:ext cx="683944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AEDB1-5E90-4C62-ACF8-C83A0152EA01}"/>
              </a:ext>
            </a:extLst>
          </p:cNvPr>
          <p:cNvSpPr txBox="1"/>
          <p:nvPr/>
        </p:nvSpPr>
        <p:spPr>
          <a:xfrm>
            <a:off x="1331640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Физическая активность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C8D6AF-1E29-403F-AD79-D86692E9369C}"/>
              </a:ext>
            </a:extLst>
          </p:cNvPr>
          <p:cNvSpPr/>
          <p:nvPr/>
        </p:nvSpPr>
        <p:spPr>
          <a:xfrm>
            <a:off x="611558" y="1210309"/>
            <a:ext cx="83529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</a:rPr>
              <a:t> облегчает снижение веса у лиц с избыточной массой тела и </a:t>
            </a:r>
          </a:p>
          <a:p>
            <a:r>
              <a:rPr lang="ru-RU" dirty="0">
                <a:latin typeface="Verdana" panose="020B0604030504040204" pitchFamily="34" charset="0"/>
              </a:rPr>
              <a:t>  ожирением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</a:rPr>
              <a:t> способствует уменьшению абдоминально-висцерального жира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</a:rPr>
              <a:t> улучшает состояние сердечно-сосудистой и дыхательной </a:t>
            </a:r>
          </a:p>
          <a:p>
            <a:r>
              <a:rPr lang="ru-RU" dirty="0">
                <a:latin typeface="Verdana" panose="020B0604030504040204" pitchFamily="34" charset="0"/>
              </a:rPr>
              <a:t>  систем и переносимость физической нагрузки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</a:rPr>
              <a:t> помогает длительно поддерживать достигнутый результат</a:t>
            </a:r>
            <a:endParaRPr lang="ru-RU" b="0" i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0885F3-B5C0-4F9A-871A-338E05D59922}"/>
              </a:ext>
            </a:extLst>
          </p:cNvPr>
          <p:cNvSpPr/>
          <p:nvPr/>
        </p:nvSpPr>
        <p:spPr>
          <a:xfrm>
            <a:off x="971600" y="6000624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4B4B4B"/>
                </a:solidFill>
                <a:latin typeface="Verdana" panose="020B0604030504040204" pitchFamily="34" charset="0"/>
              </a:rPr>
              <a:t>Важной составляющей программы по снижению и поддержанию массы тела является постепенное повышение физической нагрузки.</a:t>
            </a:r>
            <a:endParaRPr lang="ru-RU" sz="1600" dirty="0"/>
          </a:p>
        </p:txBody>
      </p:sp>
      <p:pic>
        <p:nvPicPr>
          <p:cNvPr id="1026" name="Picture 2" descr="https://avatars.mds.yandex.net/get-zen_doc/1101166/pub_5c1773b4c3782c00ad46dd72_5c1778735bee8800a916af40/scale_1200">
            <a:extLst>
              <a:ext uri="{FF2B5EF4-FFF2-40B4-BE49-F238E27FC236}">
                <a16:creationId xmlns:a16="http://schemas.microsoft.com/office/drawing/2014/main" id="{027F896A-9AC4-4207-80F1-0FFA2459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44" y="3294268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72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2F97F-0F2C-4532-8F33-000071D99C9C}"/>
              </a:ext>
            </a:extLst>
          </p:cNvPr>
          <p:cNvSpPr txBox="1"/>
          <p:nvPr/>
        </p:nvSpPr>
        <p:spPr>
          <a:xfrm>
            <a:off x="1043608" y="13849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этапность физической нагрузки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D0D51B-B4F8-4638-93B2-F48B9FAD0BAD}"/>
              </a:ext>
            </a:extLst>
          </p:cNvPr>
          <p:cNvSpPr/>
          <p:nvPr/>
        </p:nvSpPr>
        <p:spPr>
          <a:xfrm>
            <a:off x="327486" y="4553793"/>
            <a:ext cx="8579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B4B4B"/>
                </a:solidFill>
                <a:latin typeface="Verdana" panose="020B0604030504040204" pitchFamily="34" charset="0"/>
              </a:rPr>
              <a:t>Интенсивность нагрузки: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6666"/>
                </a:solidFill>
                <a:latin typeface="Verdana" panose="020B0604030504040204" pitchFamily="34" charset="0"/>
              </a:rPr>
              <a:t> начальная – 60-70 шагов в минуту;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6666"/>
                </a:solidFill>
                <a:latin typeface="Verdana" panose="020B0604030504040204" pitchFamily="34" charset="0"/>
              </a:rPr>
              <a:t> для привыкания к нагрузке – 80-90 шагов в минуту;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6666"/>
                </a:solidFill>
                <a:latin typeface="Verdana" panose="020B0604030504040204" pitchFamily="34" charset="0"/>
              </a:rPr>
              <a:t> для снижения веса – 100-110 шагов в минуту;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6666"/>
                </a:solidFill>
                <a:latin typeface="Verdana" panose="020B0604030504040204" pitchFamily="34" charset="0"/>
              </a:rPr>
              <a:t> для устойчивого снижения веса – 120 шагов в минуту.</a:t>
            </a:r>
            <a:endParaRPr lang="ru-RU" b="0" i="0" dirty="0">
              <a:solidFill>
                <a:srgbClr val="666666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050" name="Picture 2" descr="https://img2.vitaportal.ru/sites/default/files/news_files/date-in-tz/160689945.jpg">
            <a:extLst>
              <a:ext uri="{FF2B5EF4-FFF2-40B4-BE49-F238E27FC236}">
                <a16:creationId xmlns:a16="http://schemas.microsoft.com/office/drawing/2014/main" id="{12245748-D7F4-42A7-B27F-F6F25055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03" y="1971991"/>
            <a:ext cx="2631701" cy="175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E15424-C88B-43CA-817E-8D4BDC7BE3D2}"/>
              </a:ext>
            </a:extLst>
          </p:cNvPr>
          <p:cNvSpPr/>
          <p:nvPr/>
        </p:nvSpPr>
        <p:spPr>
          <a:xfrm>
            <a:off x="297897" y="1556792"/>
            <a:ext cx="60457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B4B4B"/>
                </a:solidFill>
                <a:latin typeface="Verdana" panose="020B0604030504040204" pitchFamily="34" charset="0"/>
              </a:rPr>
              <a:t>1 этап - Дозированная лечебная ходьба</a:t>
            </a:r>
          </a:p>
          <a:p>
            <a:pPr algn="ctr"/>
            <a:endParaRPr lang="ru-RU" b="1" dirty="0">
              <a:solidFill>
                <a:srgbClr val="4B4B4B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B4B4B"/>
                </a:solidFill>
                <a:latin typeface="Verdana" panose="020B0604030504040204" pitchFamily="34" charset="0"/>
              </a:rPr>
              <a:t>Количество шагов – от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</a:rPr>
              <a:t>500</a:t>
            </a:r>
            <a:r>
              <a:rPr lang="ru-RU" dirty="0">
                <a:solidFill>
                  <a:srgbClr val="4B4B4B"/>
                </a:solidFill>
                <a:latin typeface="Verdana" panose="020B0604030504040204" pitchFamily="34" charset="0"/>
              </a:rPr>
              <a:t> до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</a:rPr>
              <a:t>6000</a:t>
            </a:r>
            <a:r>
              <a:rPr lang="ru-RU" dirty="0">
                <a:solidFill>
                  <a:srgbClr val="4B4B4B"/>
                </a:solidFill>
                <a:latin typeface="Verdana" panose="020B0604030504040204" pitchFamily="34" charset="0"/>
              </a:rPr>
              <a:t>, время лечебной ходьбы на начальных этапах не ограничивают.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4B4B4B"/>
                </a:solidFill>
                <a:latin typeface="Verdana" panose="020B0604030504040204" pitchFamily="34" charset="0"/>
              </a:rPr>
              <a:t>Ходить необходимо после еды и контролировать: длину шага (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</a:rPr>
              <a:t>70-80</a:t>
            </a:r>
            <a:r>
              <a:rPr lang="ru-RU" dirty="0">
                <a:solidFill>
                  <a:srgbClr val="4B4B4B"/>
                </a:solidFill>
                <a:latin typeface="Verdana" panose="020B0604030504040204" pitchFamily="34" charset="0"/>
              </a:rPr>
              <a:t> см) скорость (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  <a:r>
              <a:rPr lang="ru-RU" dirty="0">
                <a:solidFill>
                  <a:srgbClr val="4B4B4B"/>
                </a:solidFill>
                <a:latin typeface="Verdana" panose="020B0604030504040204" pitchFamily="34" charset="0"/>
              </a:rPr>
              <a:t> км/ч.); дыхание должно быть равномерное, нефорсированное.</a:t>
            </a:r>
          </a:p>
        </p:txBody>
      </p:sp>
    </p:spTree>
    <p:extLst>
      <p:ext uri="{BB962C8B-B14F-4D97-AF65-F5344CB8AC3E}">
        <p14:creationId xmlns:p14="http://schemas.microsoft.com/office/powerpoint/2010/main" val="1642381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 rot="5400000">
            <a:off x="1516371" y="-769631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Исключить: наклоны, глубокие приседания, прыжки, ускорения, поднятие тяжестей, очень интенсивные упражнения.</a:t>
            </a:r>
          </a:p>
          <a:p>
            <a:r>
              <a:rPr lang="ru-RU" dirty="0"/>
              <a:t>Включить: гимнастические упражнения на растяжку, для поясничного отдела позвоночника и брюшного пресса. Минимальное количество повторов – 10 раз.</a:t>
            </a:r>
          </a:p>
          <a:p>
            <a:r>
              <a:rPr lang="ru-RU" dirty="0"/>
              <a:t>Если произошел перерыв в физических занятиях, необходимо снова начать выполнение уровня физической нагрузки, начиная с нагрузки первой недели.</a:t>
            </a:r>
          </a:p>
          <a:p>
            <a:r>
              <a:rPr lang="ru-RU" dirty="0"/>
              <a:t>Перед выполнением вышеуказанной программы рекомендуется выполнить ЭКГ и повторять ее ежемесячно.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C3D14-8195-48B3-BF39-FC8FF2700F87}"/>
              </a:ext>
            </a:extLst>
          </p:cNvPr>
          <p:cNvSpPr txBox="1"/>
          <p:nvPr/>
        </p:nvSpPr>
        <p:spPr>
          <a:xfrm>
            <a:off x="1043608" y="138499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этапность физической нагрузки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24B8E4-7F73-4355-81AF-718465E18EE4}"/>
              </a:ext>
            </a:extLst>
          </p:cNvPr>
          <p:cNvSpPr/>
          <p:nvPr/>
        </p:nvSpPr>
        <p:spPr>
          <a:xfrm>
            <a:off x="747688" y="2766012"/>
            <a:ext cx="8138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4B4B4B"/>
                </a:solidFill>
                <a:latin typeface="Verdana" panose="020B0604030504040204" pitchFamily="34" charset="0"/>
              </a:rPr>
              <a:t>3 этап:</a:t>
            </a:r>
            <a:r>
              <a:rPr lang="ru-RU" sz="1600" dirty="0">
                <a:solidFill>
                  <a:srgbClr val="4B4B4B"/>
                </a:solidFill>
                <a:latin typeface="Verdana" panose="020B0604030504040204" pitchFamily="34" charset="0"/>
              </a:rPr>
              <a:t> увеличение физической нагрузки - гимнастические упражнения. Гимнастические упражнения направлены на улучшения мышечного тонуса, восстановления гибкости позвоночника и растяжения связок.</a:t>
            </a:r>
            <a:endParaRPr lang="ru-RU" sz="1600" b="0" i="0" dirty="0">
              <a:solidFill>
                <a:srgbClr val="4B4B4B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D05C38-7684-406B-8BAB-E776CA8910E8}"/>
              </a:ext>
            </a:extLst>
          </p:cNvPr>
          <p:cNvSpPr/>
          <p:nvPr/>
        </p:nvSpPr>
        <p:spPr>
          <a:xfrm>
            <a:off x="826269" y="1683000"/>
            <a:ext cx="8067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4B4B4B"/>
                </a:solidFill>
                <a:latin typeface="Verdana" panose="020B0604030504040204" pitchFamily="34" charset="0"/>
              </a:rPr>
              <a:t>2 этап:</a:t>
            </a:r>
            <a:r>
              <a:rPr lang="ru-RU" sz="1600" dirty="0">
                <a:solidFill>
                  <a:srgbClr val="4B4B4B"/>
                </a:solidFill>
                <a:latin typeface="Verdana" panose="020B0604030504040204" pitchFamily="34" charset="0"/>
              </a:rPr>
              <a:t> расширение физических нагрузок – плавание. Время плавания необходимо увеличивать постепенно и осторожно. Плавать необходимо до еды. Нельзя допускать переохлаждения и переутомления.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DC4B14-F9F1-4260-904D-A1EFF19DCB2C}"/>
              </a:ext>
            </a:extLst>
          </p:cNvPr>
          <p:cNvSpPr/>
          <p:nvPr/>
        </p:nvSpPr>
        <p:spPr>
          <a:xfrm>
            <a:off x="2339752" y="3868395"/>
            <a:ext cx="66980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dirty="0">
                <a:solidFill>
                  <a:srgbClr val="FF0000"/>
                </a:solidFill>
                <a:latin typeface="Verdana" panose="020B0604030504040204" pitchFamily="34" charset="0"/>
              </a:rPr>
              <a:t>Исключить:</a:t>
            </a:r>
            <a:r>
              <a:rPr lang="ru-RU" sz="1600" dirty="0">
                <a:solidFill>
                  <a:srgbClr val="4B4B4B"/>
                </a:solidFill>
                <a:latin typeface="Verdana" panose="020B0604030504040204" pitchFamily="34" charset="0"/>
              </a:rPr>
              <a:t> наклоны, глубокие приседания, прыжки, ускорения, поднятие тяжестей, очень интенсивные упражнения.</a:t>
            </a:r>
          </a:p>
          <a:p>
            <a:pPr indent="457200" algn="just"/>
            <a:r>
              <a:rPr lang="ru-RU" sz="1600" dirty="0">
                <a:solidFill>
                  <a:srgbClr val="FF0000"/>
                </a:solidFill>
                <a:latin typeface="Verdana" panose="020B0604030504040204" pitchFamily="34" charset="0"/>
              </a:rPr>
              <a:t>Включить:</a:t>
            </a:r>
            <a:r>
              <a:rPr lang="ru-RU" sz="1600" dirty="0">
                <a:solidFill>
                  <a:srgbClr val="4B4B4B"/>
                </a:solidFill>
                <a:latin typeface="Verdana" panose="020B0604030504040204" pitchFamily="34" charset="0"/>
              </a:rPr>
              <a:t> гимнастические упражнения на растяжку, для поясничного отдела позвоночника и брюшного пресса. Минимальное количество повторов – 10 раз.</a:t>
            </a:r>
          </a:p>
          <a:p>
            <a:pPr indent="457200" algn="just"/>
            <a:r>
              <a:rPr lang="ru-RU" sz="1600" dirty="0">
                <a:solidFill>
                  <a:srgbClr val="4B4B4B"/>
                </a:solidFill>
                <a:latin typeface="Verdana" panose="020B0604030504040204" pitchFamily="34" charset="0"/>
              </a:rPr>
              <a:t>Если произошел перерыв в физических занятиях, необходимо снова начать выполнение уровня физической нагрузки, начиная с нагрузки первой недели.</a:t>
            </a:r>
          </a:p>
          <a:p>
            <a:pPr indent="457200" algn="just"/>
            <a:r>
              <a:rPr lang="ru-RU" sz="1600" dirty="0">
                <a:solidFill>
                  <a:srgbClr val="4B4B4B"/>
                </a:solidFill>
                <a:latin typeface="Verdana" panose="020B0604030504040204" pitchFamily="34" charset="0"/>
              </a:rPr>
              <a:t>Перед выполнением вышеуказанной программы рекомендуется выполнить ЭКГ и повторять ее ежемесячно.</a:t>
            </a:r>
            <a:endParaRPr lang="ru-RU" sz="1600" b="0" i="0" dirty="0">
              <a:solidFill>
                <a:srgbClr val="4B4B4B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00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2F97F-0F2C-4532-8F33-000071D99C9C}"/>
              </a:ext>
            </a:extLst>
          </p:cNvPr>
          <p:cNvSpPr txBox="1"/>
          <p:nvPr/>
        </p:nvSpPr>
        <p:spPr>
          <a:xfrm>
            <a:off x="1043608" y="16235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Рекомендуемая нагрузка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5AFA37-3933-4AD1-9830-45091C51A079}"/>
              </a:ext>
            </a:extLst>
          </p:cNvPr>
          <p:cNvSpPr/>
          <p:nvPr/>
        </p:nvSpPr>
        <p:spPr>
          <a:xfrm>
            <a:off x="540554" y="4718285"/>
            <a:ext cx="5419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4B4B4B"/>
                </a:solidFill>
                <a:latin typeface="Verdana" panose="020B0604030504040204" pitchFamily="34" charset="0"/>
              </a:rPr>
              <a:t>Плавание и ходьбу необходимо чередовать через день. При этом, можно делать один или два дня отдыха в неделю.</a:t>
            </a:r>
          </a:p>
          <a:p>
            <a:pPr algn="ctr"/>
            <a:r>
              <a:rPr lang="ru-RU" sz="1600" dirty="0">
                <a:solidFill>
                  <a:srgbClr val="4B4B4B"/>
                </a:solidFill>
                <a:latin typeface="Verdana" panose="020B0604030504040204" pitchFamily="34" charset="0"/>
              </a:rPr>
              <a:t>Через 6 месяцев занятий лечебной ходьбой и плаванием необходимо расширить активность, добавив комплекс гимнастических упражнений под контролем врача лечебной физкультуры.</a:t>
            </a:r>
            <a:endParaRPr lang="ru-RU" sz="1600" b="0" i="0" dirty="0">
              <a:solidFill>
                <a:srgbClr val="4B4B4B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43E411B-F342-4524-AD7E-F826A9C33C8E}"/>
              </a:ext>
            </a:extLst>
          </p:cNvPr>
          <p:cNvSpPr/>
          <p:nvPr/>
        </p:nvSpPr>
        <p:spPr>
          <a:xfrm>
            <a:off x="3505691" y="1137110"/>
            <a:ext cx="54193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4B4B4B"/>
                </a:solidFill>
                <a:latin typeface="Verdana" panose="020B0604030504040204" pitchFamily="34" charset="0"/>
              </a:rPr>
              <a:t>Первая неделя - 2000 шагов в день. </a:t>
            </a:r>
          </a:p>
          <a:p>
            <a:pPr algn="ctr"/>
            <a:r>
              <a:rPr lang="ru-RU" sz="1600" dirty="0">
                <a:solidFill>
                  <a:srgbClr val="4B4B4B"/>
                </a:solidFill>
                <a:latin typeface="Verdana" panose="020B0604030504040204" pitchFamily="34" charset="0"/>
              </a:rPr>
              <a:t>Каждую неделю увеличивать количество шагов на 500, к восьмой неделе должно быть до 6000 шагов в день (четыре километра). </a:t>
            </a:r>
          </a:p>
          <a:p>
            <a:pPr algn="ctr"/>
            <a:r>
              <a:rPr lang="ru-RU" sz="1600" dirty="0">
                <a:solidFill>
                  <a:srgbClr val="4B4B4B"/>
                </a:solidFill>
                <a:latin typeface="Verdana" panose="020B0604030504040204" pitchFamily="34" charset="0"/>
              </a:rPr>
              <a:t>Достигнув хорошей переносимости этой нагрузки необходимо проходить четыре километра за 45 минут три раза в день или 8-12 километров один раз в день.</a:t>
            </a:r>
          </a:p>
        </p:txBody>
      </p:sp>
      <p:pic>
        <p:nvPicPr>
          <p:cNvPr id="3074" name="Picture 2" descr="https://pohudete.ru/wp-content/uploads/2018/10/swimming-class.jpg">
            <a:extLst>
              <a:ext uri="{FF2B5EF4-FFF2-40B4-BE49-F238E27FC236}">
                <a16:creationId xmlns:a16="http://schemas.microsoft.com/office/drawing/2014/main" id="{18B8DD16-74B4-4D9A-ADC5-1ED74593B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718" y="4789137"/>
            <a:ext cx="2808312" cy="18653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zen_doc/1565406/pub_5e787de3ce7f5f75aac7aa13_5e78a7c52a8e1c7e3922e37d/scale_1200">
            <a:extLst>
              <a:ext uri="{FF2B5EF4-FFF2-40B4-BE49-F238E27FC236}">
                <a16:creationId xmlns:a16="http://schemas.microsoft.com/office/drawing/2014/main" id="{4A258829-5724-4708-8D43-E84AE2BF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4" y="1231774"/>
            <a:ext cx="2965137" cy="18727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393372-9C6A-464B-89AB-F0C8B934836C}"/>
              </a:ext>
            </a:extLst>
          </p:cNvPr>
          <p:cNvSpPr/>
          <p:nvPr/>
        </p:nvSpPr>
        <p:spPr>
          <a:xfrm>
            <a:off x="559293" y="3420140"/>
            <a:ext cx="8365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4B4B4B"/>
                </a:solidFill>
                <a:latin typeface="Verdana" panose="020B0604030504040204" pitchFamily="34" charset="0"/>
              </a:rPr>
              <a:t>При хорошем самочувствии необходимо начать посещение бассейна. Первое занятие должно длиться 10 минут, далее прибавлять по 5 минут на каждое занятие. Максимальная длительность плавания не должна превышать 45 минут на занятие.</a:t>
            </a:r>
          </a:p>
        </p:txBody>
      </p:sp>
    </p:spTree>
    <p:extLst>
      <p:ext uri="{BB962C8B-B14F-4D97-AF65-F5344CB8AC3E}">
        <p14:creationId xmlns:p14="http://schemas.microsoft.com/office/powerpoint/2010/main" val="3859271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 rot="5400000">
            <a:off x="1516370" y="-886259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4402442"/>
            <a:ext cx="506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Благодарю за внимание!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99" y="116632"/>
            <a:ext cx="6969121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7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 rot="5400000">
            <a:off x="1419315" y="-769630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4484C-109B-4072-99EE-2BD04B1B9354}"/>
              </a:ext>
            </a:extLst>
          </p:cNvPr>
          <p:cNvSpPr txBox="1"/>
          <p:nvPr/>
        </p:nvSpPr>
        <p:spPr>
          <a:xfrm>
            <a:off x="1043608" y="16235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Индекс массы тела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C14BCA-B54D-4B24-92D2-5D9F86FBAEF9}"/>
              </a:ext>
            </a:extLst>
          </p:cNvPr>
          <p:cNvSpPr/>
          <p:nvPr/>
        </p:nvSpPr>
        <p:spPr>
          <a:xfrm>
            <a:off x="689329" y="1052736"/>
            <a:ext cx="83317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4F4F4F"/>
                </a:solidFill>
                <a:latin typeface="Verdana" panose="020B0604030504040204" pitchFamily="34" charset="0"/>
              </a:rPr>
              <a:t> </a:t>
            </a:r>
            <a:r>
              <a:rPr lang="ru-RU" sz="1600" dirty="0">
                <a:solidFill>
                  <a:srgbClr val="4F4F4F"/>
                </a:solidFill>
                <a:latin typeface="Verdana" panose="020B0604030504040204" pitchFamily="34" charset="0"/>
              </a:rPr>
              <a:t>– простое отношение веса к росту, часто используется для классификации ожирения и избыточного веса. </a:t>
            </a:r>
          </a:p>
          <a:p>
            <a:pPr algn="just"/>
            <a:r>
              <a:rPr lang="ru-RU" sz="1600" dirty="0">
                <a:solidFill>
                  <a:srgbClr val="4F4F4F"/>
                </a:solidFill>
                <a:latin typeface="Verdana" panose="020B0604030504040204" pitchFamily="34" charset="0"/>
              </a:rPr>
              <a:t>- Индекс рассчитывается как отношение веса тела в килограммах к квадрату роста в метрах (кг/м</a:t>
            </a:r>
            <a:r>
              <a:rPr lang="ru-RU" sz="1600" baseline="30000" dirty="0">
                <a:solidFill>
                  <a:srgbClr val="4F4F4F"/>
                </a:solidFill>
                <a:latin typeface="Verdana" panose="020B0604030504040204" pitchFamily="34" charset="0"/>
              </a:rPr>
              <a:t>2</a:t>
            </a:r>
            <a:r>
              <a:rPr lang="ru-RU" sz="1600" dirty="0">
                <a:solidFill>
                  <a:srgbClr val="4F4F4F"/>
                </a:solidFill>
                <a:latin typeface="Verdana" panose="020B0604030504040204" pitchFamily="34" charset="0"/>
              </a:rPr>
              <a:t>). ИМТ является наиболее удобной мерой оценки уровня ожирения и избыточного веса у населения, поскольку он одинаков для обоих полов и для всех возрастных категорий взрослых.</a:t>
            </a:r>
            <a:endParaRPr lang="ru-RU" dirty="0"/>
          </a:p>
        </p:txBody>
      </p:sp>
      <p:pic>
        <p:nvPicPr>
          <p:cNvPr id="5122" name="Picture 2" descr="https://avatars.mds.yandex.net/get-zen_doc/175962/pub_5fddc2a73713a37b86a1be21_5fddc44ff5a6f429fcb85bb8/scale_1200">
            <a:extLst>
              <a:ext uri="{FF2B5EF4-FFF2-40B4-BE49-F238E27FC236}">
                <a16:creationId xmlns:a16="http://schemas.microsoft.com/office/drawing/2014/main" id="{7A96C476-EFDC-4B81-9C9D-73A23BCBB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9" y="2758026"/>
            <a:ext cx="5250823" cy="384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D9DE6B-D69F-47C7-BDE6-1089200F67D5}"/>
              </a:ext>
            </a:extLst>
          </p:cNvPr>
          <p:cNvSpPr/>
          <p:nvPr/>
        </p:nvSpPr>
        <p:spPr>
          <a:xfrm>
            <a:off x="6109057" y="4386103"/>
            <a:ext cx="29552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4F4F4F"/>
                </a:solidFill>
                <a:latin typeface="Verdana" panose="020B0604030504040204" pitchFamily="34" charset="0"/>
              </a:rPr>
              <a:t>Если окружность талии у мужчин превышает </a:t>
            </a:r>
            <a:r>
              <a:rPr lang="ru-RU" sz="3600" b="1" dirty="0">
                <a:solidFill>
                  <a:srgbClr val="4F4F4F"/>
                </a:solidFill>
                <a:latin typeface="Verdana" panose="020B0604030504040204" pitchFamily="34" charset="0"/>
              </a:rPr>
              <a:t>102 см, </a:t>
            </a:r>
          </a:p>
          <a:p>
            <a:pPr algn="ctr"/>
            <a:r>
              <a:rPr lang="ru-RU" sz="1400" dirty="0">
                <a:solidFill>
                  <a:srgbClr val="4F4F4F"/>
                </a:solidFill>
                <a:latin typeface="Verdana" panose="020B0604030504040204" pitchFamily="34" charset="0"/>
              </a:rPr>
              <a:t>а у женщин – </a:t>
            </a:r>
            <a:r>
              <a:rPr lang="ru-RU" sz="3200" b="1" dirty="0">
                <a:solidFill>
                  <a:srgbClr val="4F4F4F"/>
                </a:solidFill>
                <a:latin typeface="Verdana" panose="020B0604030504040204" pitchFamily="34" charset="0"/>
              </a:rPr>
              <a:t>88 см </a:t>
            </a:r>
            <a:r>
              <a:rPr lang="ru-RU" sz="1400" dirty="0">
                <a:solidFill>
                  <a:srgbClr val="4F4F4F"/>
                </a:solidFill>
                <a:latin typeface="Verdana" panose="020B0604030504040204" pitchFamily="34" charset="0"/>
              </a:rPr>
              <a:t>– это серьёзный повод задуматься о своем здоровье.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3011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 rot="5400000">
            <a:off x="1516370" y="-886259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70064" y="417275"/>
            <a:ext cx="3603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сахарный диабет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59" y="1124744"/>
            <a:ext cx="84249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Первое описание болезни, дошедшее до нас, было </a:t>
            </a:r>
          </a:p>
          <a:p>
            <a:r>
              <a:rPr lang="ru-RU" sz="2000" dirty="0"/>
              <a:t>составлено более 2000 лет назад древнеримским врачом </a:t>
            </a:r>
            <a:r>
              <a:rPr lang="ru-RU" sz="2000" dirty="0" err="1"/>
              <a:t>Аретаусом</a:t>
            </a:r>
            <a:r>
              <a:rPr lang="ru-RU" sz="2000" dirty="0"/>
              <a:t> </a:t>
            </a:r>
          </a:p>
          <a:p>
            <a:r>
              <a:rPr lang="ru-RU" sz="2000" dirty="0"/>
              <a:t>(II в до н. э.).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Он дал название заболеванию </a:t>
            </a:r>
          </a:p>
          <a:p>
            <a:r>
              <a:rPr lang="ru-RU" sz="2000" dirty="0"/>
              <a:t>от греческого слова «</a:t>
            </a:r>
            <a:r>
              <a:rPr lang="ru-RU" sz="2000" b="1" dirty="0" err="1"/>
              <a:t>diabaino</a:t>
            </a:r>
            <a:r>
              <a:rPr lang="ru-RU" sz="2000" dirty="0"/>
              <a:t>» — «прохожу сквозь». </a:t>
            </a:r>
          </a:p>
          <a:p>
            <a:r>
              <a:rPr lang="ru-RU" sz="2000" dirty="0"/>
              <a:t>от латинского «</a:t>
            </a:r>
            <a:r>
              <a:rPr lang="ru-RU" sz="2000" b="1" dirty="0" err="1"/>
              <a:t>mellitus</a:t>
            </a:r>
            <a:r>
              <a:rPr lang="ru-RU" sz="2000" dirty="0"/>
              <a:t>» — (сахарный) «</a:t>
            </a:r>
            <a:r>
              <a:rPr lang="ru-RU" sz="2000" dirty="0" err="1"/>
              <a:t>mel</a:t>
            </a:r>
            <a:r>
              <a:rPr lang="ru-RU" sz="2000" dirty="0"/>
              <a:t>» - мед.</a:t>
            </a:r>
          </a:p>
          <a:p>
            <a:endParaRPr lang="ru-RU" sz="2000" dirty="0"/>
          </a:p>
          <a:p>
            <a:r>
              <a:rPr lang="ru-RU" sz="2000" dirty="0"/>
              <a:t>Больным казалось, что жидкость проходит потоком через организм </a:t>
            </a:r>
          </a:p>
          <a:p>
            <a:r>
              <a:rPr lang="ru-RU" sz="2000" dirty="0"/>
              <a:t>(частое и обильное мочеиспускание), несмотря на постоянное </a:t>
            </a:r>
          </a:p>
          <a:p>
            <a:r>
              <a:rPr lang="ru-RU" sz="2000" dirty="0"/>
              <a:t>утоление сильной жажды.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6" b="97059" l="10000" r="91923">
                        <a14:foregroundMark x1="75000" y1="19608" x2="75000" y2="19608"/>
                        <a14:foregroundMark x1="39808" y1="40850" x2="39808" y2="40850"/>
                        <a14:foregroundMark x1="34423" y1="58170" x2="34423" y2="58170"/>
                        <a14:foregroundMark x1="34615" y1="65033" x2="34615" y2="650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43350"/>
            <a:ext cx="4953000" cy="2914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2" l="0" r="89888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157192"/>
            <a:ext cx="1639729" cy="12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2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ерфолента 11"/>
          <p:cNvSpPr/>
          <p:nvPr/>
        </p:nvSpPr>
        <p:spPr>
          <a:xfrm rot="5400000">
            <a:off x="1516370" y="-886259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37" b="899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0312" y="4461268"/>
            <a:ext cx="1413600" cy="1100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4572" y="1340768"/>
            <a:ext cx="75145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Глюкоза – основа питания и источник энергии всех клеток.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В кровь поступает из кишечника или из печени </a:t>
            </a:r>
          </a:p>
          <a:p>
            <a:r>
              <a:rPr lang="ru-RU" sz="2000" dirty="0"/>
              <a:t>(«неприкосновенный запас»).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Для проникновения в клетку необходим «ключ» – Инсулин.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10" y="3034766"/>
            <a:ext cx="4160161" cy="29917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37" b="899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9091" y="4799762"/>
            <a:ext cx="1348785" cy="1050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37" b="8990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1824" y="5059752"/>
            <a:ext cx="1382504" cy="1076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22895"/>
            <a:ext cx="1168984" cy="1673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7704" y="332026"/>
            <a:ext cx="535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Углеводный обмен. норма</a:t>
            </a:r>
          </a:p>
        </p:txBody>
      </p:sp>
    </p:spTree>
    <p:extLst>
      <p:ext uri="{BB962C8B-B14F-4D97-AF65-F5344CB8AC3E}">
        <p14:creationId xmlns:p14="http://schemas.microsoft.com/office/powerpoint/2010/main" val="368515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ерфолента 6"/>
          <p:cNvSpPr/>
          <p:nvPr/>
        </p:nvSpPr>
        <p:spPr>
          <a:xfrm rot="5400000">
            <a:off x="1516370" y="-886259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76092" y="1340768"/>
            <a:ext cx="75217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Сахарный диабет 1 типа (абсолютная недостаточность </a:t>
            </a:r>
          </a:p>
          <a:p>
            <a:r>
              <a:rPr lang="ru-RU" sz="2000" dirty="0"/>
              <a:t>инсулина);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Сахарный диабет 2 типа (относительная недостаточность </a:t>
            </a:r>
          </a:p>
          <a:p>
            <a:r>
              <a:rPr lang="ru-RU" sz="2000" dirty="0"/>
              <a:t>инсулина);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err="1"/>
              <a:t>Гестационный</a:t>
            </a:r>
            <a:r>
              <a:rPr lang="ru-RU" sz="2000" dirty="0"/>
              <a:t> сахарный диабет;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Другие виды сахарного диабета;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55824"/>
            <a:ext cx="2512699" cy="2604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3688" y="4023546"/>
            <a:ext cx="3116451" cy="24553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7704" y="332026"/>
            <a:ext cx="511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Виды сахарного диабета</a:t>
            </a:r>
          </a:p>
        </p:txBody>
      </p:sp>
    </p:spTree>
    <p:extLst>
      <p:ext uri="{BB962C8B-B14F-4D97-AF65-F5344CB8AC3E}">
        <p14:creationId xmlns:p14="http://schemas.microsoft.com/office/powerpoint/2010/main" val="355692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 rot="5400000">
            <a:off x="1516370" y="-886259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Сахарный диабет 1 типа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6" y="1196752"/>
            <a:ext cx="7918506" cy="498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07704" y="332026"/>
            <a:ext cx="4982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Сахарный диабет 1 типа</a:t>
            </a:r>
          </a:p>
        </p:txBody>
      </p:sp>
    </p:spTree>
    <p:extLst>
      <p:ext uri="{BB962C8B-B14F-4D97-AF65-F5344CB8AC3E}">
        <p14:creationId xmlns:p14="http://schemas.microsoft.com/office/powerpoint/2010/main" val="294459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ерфолента 5"/>
          <p:cNvSpPr/>
          <p:nvPr/>
        </p:nvSpPr>
        <p:spPr>
          <a:xfrm rot="5400000">
            <a:off x="1516370" y="-886259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7739" y="1461901"/>
            <a:ext cx="82798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Абсолютная инсулиновая недостаточность,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чаще всего острое начало в молодом возрасте;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/>
              <a:t>Провоцирующий фактор – инфекционные заболевания, стрессы, </a:t>
            </a:r>
          </a:p>
          <a:p>
            <a:r>
              <a:rPr lang="ru-RU" sz="2000" dirty="0"/>
              <a:t>передозировка некоторыми лекарственными препаратами;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/>
              <a:t>Выраженные проявления заболевания при гибели 80% </a:t>
            </a:r>
          </a:p>
          <a:p>
            <a:r>
              <a:rPr lang="ru-RU" sz="2000" dirty="0"/>
              <a:t>бета-клеток (слабость, утомляемость, жажда, сухость во рту, </a:t>
            </a:r>
          </a:p>
          <a:p>
            <a:r>
              <a:rPr lang="ru-RU" sz="2000" dirty="0"/>
              <a:t>снижение массы тела, частое мочеиспускание, тошнота, рвота, </a:t>
            </a:r>
          </a:p>
          <a:p>
            <a:r>
              <a:rPr lang="ru-RU" sz="2000" dirty="0"/>
              <a:t>заторможенность, одышка, кома).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704" y="332026"/>
            <a:ext cx="4982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Сахарный диабет 1 типа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18826"/>
            <a:ext cx="2512699" cy="26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8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44650" y="0"/>
            <a:ext cx="1899349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 rot="5400000">
            <a:off x="1516370" y="-886259"/>
            <a:ext cx="6722819" cy="853244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Сахарный диабет 2 типа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8116909" cy="501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23728" y="332026"/>
            <a:ext cx="4982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Сахарный диабет 2 типа</a:t>
            </a:r>
          </a:p>
        </p:txBody>
      </p:sp>
    </p:spTree>
    <p:extLst>
      <p:ext uri="{BB962C8B-B14F-4D97-AF65-F5344CB8AC3E}">
        <p14:creationId xmlns:p14="http://schemas.microsoft.com/office/powerpoint/2010/main" val="41730223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1247</TotalTime>
  <Words>1197</Words>
  <Application>Microsoft Office PowerPoint</Application>
  <PresentationFormat>Экран (4:3)</PresentationFormat>
  <Paragraphs>213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Georgia</vt:lpstr>
      <vt:lpstr>Times New Roman</vt:lpstr>
      <vt:lpstr>Trebuchet MS</vt:lpstr>
      <vt:lpstr>Verdana</vt:lpstr>
      <vt:lpstr>Wingdings</vt:lpstr>
      <vt:lpstr>Воздушный поток</vt:lpstr>
      <vt:lpstr>Презентация PowerPoint</vt:lpstr>
      <vt:lpstr>Предиабет</vt:lpstr>
      <vt:lpstr>Презентация PowerPoint</vt:lpstr>
      <vt:lpstr>Презентация PowerPoint</vt:lpstr>
      <vt:lpstr>Презентация PowerPoint</vt:lpstr>
      <vt:lpstr>Презентация PowerPoint</vt:lpstr>
      <vt:lpstr>Сахарный диабет 1 типа</vt:lpstr>
      <vt:lpstr>Презентация PowerPoint</vt:lpstr>
      <vt:lpstr>Сахарный диабет 2 типа</vt:lpstr>
      <vt:lpstr>Презентация PowerPoint</vt:lpstr>
      <vt:lpstr>Презентация PowerPoint</vt:lpstr>
      <vt:lpstr>Риск СД</vt:lpstr>
      <vt:lpstr>Группы риска СД 2 типа</vt:lpstr>
      <vt:lpstr>Группы риска СД 2 типа</vt:lpstr>
      <vt:lpstr>Симптомы СД</vt:lpstr>
      <vt:lpstr>Презентация PowerPoint</vt:lpstr>
      <vt:lpstr>Презентация PowerPoint</vt:lpstr>
      <vt:lpstr>Презентация PowerPoint</vt:lpstr>
      <vt:lpstr>Приборы для измерения уровня глюкозы крови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89</cp:revision>
  <dcterms:created xsi:type="dcterms:W3CDTF">2017-02-20T04:05:19Z</dcterms:created>
  <dcterms:modified xsi:type="dcterms:W3CDTF">2021-02-24T09:31:21Z</dcterms:modified>
</cp:coreProperties>
</file>